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73" r:id="rId16"/>
    <p:sldId id="1086" r:id="rId17"/>
    <p:sldId id="1087" r:id="rId18"/>
    <p:sldId id="1089" r:id="rId19"/>
    <p:sldId id="1090" r:id="rId20"/>
    <p:sldId id="1088" r:id="rId21"/>
    <p:sldId id="1092" r:id="rId22"/>
    <p:sldId id="263" r:id="rId23"/>
    <p:sldId id="1094" r:id="rId24"/>
    <p:sldId id="1093" r:id="rId25"/>
    <p:sldId id="1095" r:id="rId26"/>
    <p:sldId id="10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50" autoAdjust="0"/>
  </p:normalViewPr>
  <p:slideViewPr>
    <p:cSldViewPr snapToGrid="0">
      <p:cViewPr varScale="1">
        <p:scale>
          <a:sx n="68" d="100"/>
          <a:sy n="68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E91B-C296-4205-AFAB-92228D57346A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2038-80E5-40EB-8AA0-D4CA1A23C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2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 will be focusing on a specific antibiotic (doxycycline) and on its use for PEP, since PEP has been better studied than </a:t>
            </a:r>
            <a:r>
              <a:rPr lang="en-US" dirty="0" err="1"/>
              <a:t>PrEP.</a:t>
            </a:r>
            <a:r>
              <a:rPr lang="en-US" dirty="0"/>
              <a:t> Because the spectrum and potential resistance impacts of antibiotics differ, a discussion about whether to use an antibiotic for PEP must be drug-specific.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F2038-80E5-40EB-8AA0-D4CA1A23C2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2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STI endpoints, ~15-17% were symptomatic in the doxyPEP group, and 24-28% were symptomatic in the standard of care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F2038-80E5-40EB-8AA0-D4CA1A23C2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1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4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4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9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0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8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9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E7A436-CFE3-4295-882F-2164138696D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C08CB-9080-4C28-81C5-F973FCFC1D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DB8F-EACF-0AF3-1E74-F04109B6C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for STIs:</a:t>
            </a:r>
            <a:br>
              <a:rPr lang="en-US" b="1" dirty="0">
                <a:latin typeface="+mn-lt"/>
              </a:rPr>
            </a:br>
            <a:r>
              <a:rPr lang="en-US" sz="6000" b="1" dirty="0">
                <a:latin typeface="+mn-lt"/>
              </a:rPr>
              <a:t>Data, Questions, Controversies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44FD2-9E51-C6A3-567A-FE4A33178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Kevin L. Ard, MD, MPH</a:t>
            </a:r>
          </a:p>
          <a:p>
            <a:r>
              <a:rPr lang="en-US" dirty="0"/>
              <a:t>Director, Sexual Health Clinic, Massachusetts General Hospital</a:t>
            </a:r>
          </a:p>
          <a:p>
            <a:r>
              <a:rPr lang="en-US" dirty="0"/>
              <a:t>Assistant Professor of Medicine, 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128609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98AA-EFF8-479C-9FB0-1C91CDA1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reduced STI incidence per quarter.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1A0CD9-9CB4-41CF-8FAD-72357CA59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8E15A-BE68-49A9-8F33-F03699C2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Relative risk reductions (95% CI):</a:t>
            </a:r>
          </a:p>
          <a:p>
            <a:r>
              <a:rPr lang="en-US" dirty="0"/>
              <a:t>PrEP: 0.34 (0.24-0.46)</a:t>
            </a:r>
          </a:p>
          <a:p>
            <a:r>
              <a:rPr lang="en-US" dirty="0"/>
              <a:t>People with HIV: 0.38 (0.24-0.6)</a:t>
            </a:r>
          </a:p>
          <a:p>
            <a:r>
              <a:rPr lang="en-US" dirty="0"/>
              <a:t>Total: 0.35 (0.27-0.46)</a:t>
            </a:r>
          </a:p>
          <a:p>
            <a:r>
              <a:rPr lang="en-US" i="1" dirty="0"/>
              <a:t>All p &lt; 0.0001</a:t>
            </a:r>
          </a:p>
          <a:p>
            <a:endParaRPr lang="en-US" i="1" dirty="0"/>
          </a:p>
          <a:p>
            <a:r>
              <a:rPr lang="en-US" b="1" dirty="0"/>
              <a:t>Number needed to treat ~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61EA5-DF11-4F7C-B2D1-89C13D7B8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6" b="3607"/>
          <a:stretch/>
        </p:blipFill>
        <p:spPr>
          <a:xfrm>
            <a:off x="4496102" y="594359"/>
            <a:ext cx="7695898" cy="5791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E88DA-EEF0-4A59-ABD0-5630525E2F89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from Luetkemeyer A, AIDS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B2047-EF39-4284-A509-50E4FFEB1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91" t="36725" b="39258"/>
          <a:stretch/>
        </p:blipFill>
        <p:spPr>
          <a:xfrm>
            <a:off x="5222579" y="1299309"/>
            <a:ext cx="1580891" cy="11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ED5A-C776-440E-96C3-779280D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also reduced gonorrhea incidence.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427E47-AA2E-4BFE-9026-0A2C1FE18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30876"/>
              </p:ext>
            </p:extLst>
          </p:nvPr>
        </p:nvGraphicFramePr>
        <p:xfrm>
          <a:off x="1066801" y="2415432"/>
          <a:ext cx="10058397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92675399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54665056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65931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Sexually transmitted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with HIV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5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Gonorrhea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 (0.32-0.65)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 (0.26-0.71)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Chlamydia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 (0.05-0.25)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0.26 (0.12-0.57)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7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Syphilis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 (0.03-0.59)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 (0.04-1.29)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809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C26666-6F92-4021-8E60-2DD945647458}"/>
              </a:ext>
            </a:extLst>
          </p:cNvPr>
          <p:cNvSpPr txBox="1"/>
          <p:nvPr/>
        </p:nvSpPr>
        <p:spPr>
          <a:xfrm>
            <a:off x="1066798" y="1996752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Relative risk reduction (95% CI) of STI incidence per quarter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B185C-D490-477D-82A9-CAA0C1F9F35E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 adapted from Luetkemeyer A, AIDS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5AAF4-4F90-4189-A7C2-06E36BE3DC0F}"/>
              </a:ext>
            </a:extLst>
          </p:cNvPr>
          <p:cNvSpPr txBox="1"/>
          <p:nvPr/>
        </p:nvSpPr>
        <p:spPr>
          <a:xfrm>
            <a:off x="1066802" y="4058816"/>
            <a:ext cx="1002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DoxyPEP reduced ceftriaxone use by ~50%.</a:t>
            </a:r>
          </a:p>
        </p:txBody>
      </p:sp>
    </p:spTree>
    <p:extLst>
      <p:ext uri="{BB962C8B-B14F-4D97-AF65-F5344CB8AC3E}">
        <p14:creationId xmlns:p14="http://schemas.microsoft.com/office/powerpoint/2010/main" val="310858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A160-3EFF-4E89-9C36-7B2C21B5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safety, use, and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E0E2-C468-4717-A8F8-285375A2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No grade 3 adverse events, grade 2 or higher lab abnormalities, or serious adverse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88% of participants said doxyPEP was acceptable or very acceptable.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1.5% of participants discontinued doxycycline.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Participants took doxyPEP for 87% of sexual encounters, by self report.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Median use: 4 doses per month, based on CASI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68F59-69A7-4666-888C-34675AEEA27A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Luetkemeyer A, AIDS 2022; personal communication from Julie Dombrowski</a:t>
            </a:r>
          </a:p>
        </p:txBody>
      </p:sp>
    </p:spTree>
    <p:extLst>
      <p:ext uri="{BB962C8B-B14F-4D97-AF65-F5344CB8AC3E}">
        <p14:creationId xmlns:p14="http://schemas.microsoft.com/office/powerpoint/2010/main" val="34118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F69C-54A3-4F98-B2DF-A240FF42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Antimicrobial resistance and microbiome effects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C8859-6629-4654-A5E7-813FC23B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08937-B65F-4879-A44D-9246F2970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>
                <a:solidFill>
                  <a:schemeClr val="bg1"/>
                </a:solidFill>
              </a:rPr>
              <a:t>Resistance data are available for ~30% of gonococcal endpoints.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Impacts on </a:t>
            </a:r>
            <a:r>
              <a:rPr lang="en-US" sz="2000" i="1" dirty="0">
                <a:solidFill>
                  <a:schemeClr val="bg1"/>
                </a:solidFill>
              </a:rPr>
              <a:t>Staphylococcus aureus</a:t>
            </a:r>
            <a:r>
              <a:rPr lang="en-US" sz="2000" dirty="0">
                <a:solidFill>
                  <a:schemeClr val="bg1"/>
                </a:solidFill>
              </a:rPr>
              <a:t>, commensal </a:t>
            </a:r>
            <a:r>
              <a:rPr lang="en-US" sz="2000" i="1" dirty="0">
                <a:solidFill>
                  <a:schemeClr val="bg1"/>
                </a:solidFill>
              </a:rPr>
              <a:t>Neisseria</a:t>
            </a:r>
            <a:r>
              <a:rPr lang="en-US" sz="2000" dirty="0">
                <a:solidFill>
                  <a:schemeClr val="bg1"/>
                </a:solidFill>
              </a:rPr>
              <a:t> species, and the gut microbiome are not yet publicly available.</a:t>
            </a:r>
          </a:p>
        </p:txBody>
      </p:sp>
      <p:pic>
        <p:nvPicPr>
          <p:cNvPr id="6" name="Chart 2">
            <a:extLst>
              <a:ext uri="{FF2B5EF4-FFF2-40B4-BE49-F238E27FC236}">
                <a16:creationId xmlns:a16="http://schemas.microsoft.com/office/drawing/2014/main" id="{F5E12B03-DD1B-4EB6-90F5-407F3CF17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 b="6897"/>
          <a:stretch/>
        </p:blipFill>
        <p:spPr bwMode="auto">
          <a:xfrm>
            <a:off x="4372583" y="1532313"/>
            <a:ext cx="7623474" cy="4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399A3-66CA-4A3D-98A4-4D11883D66F8}"/>
              </a:ext>
            </a:extLst>
          </p:cNvPr>
          <p:cNvSpPr txBox="1"/>
          <p:nvPr/>
        </p:nvSpPr>
        <p:spPr>
          <a:xfrm>
            <a:off x="4382277" y="1132203"/>
            <a:ext cx="761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Tetracycline susceptibility for cultured isolates of </a:t>
            </a:r>
            <a:r>
              <a:rPr lang="en-US" sz="2000" b="1" i="1" dirty="0"/>
              <a:t>N. gonorrhoeae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F954C-30E4-4DD6-AD3E-029D3D4EB679}"/>
              </a:ext>
            </a:extLst>
          </p:cNvPr>
          <p:cNvSpPr txBox="1"/>
          <p:nvPr/>
        </p:nvSpPr>
        <p:spPr>
          <a:xfrm>
            <a:off x="5225143" y="6308314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13179-266F-404D-89CA-AB876F69B081}"/>
              </a:ext>
            </a:extLst>
          </p:cNvPr>
          <p:cNvSpPr txBox="1"/>
          <p:nvPr/>
        </p:nvSpPr>
        <p:spPr>
          <a:xfrm>
            <a:off x="7514254" y="6305204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DoxyPEP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3275F-6D46-44AA-9532-C0824404088B}"/>
              </a:ext>
            </a:extLst>
          </p:cNvPr>
          <p:cNvSpPr txBox="1"/>
          <p:nvPr/>
        </p:nvSpPr>
        <p:spPr>
          <a:xfrm>
            <a:off x="9850016" y="6305204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of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2CF40-2271-42DE-B95B-F8752F266905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from Luetkemeyer A, AIDS 2022</a:t>
            </a:r>
          </a:p>
        </p:txBody>
      </p:sp>
    </p:spTree>
    <p:extLst>
      <p:ext uri="{BB962C8B-B14F-4D97-AF65-F5344CB8AC3E}">
        <p14:creationId xmlns:p14="http://schemas.microsoft.com/office/powerpoint/2010/main" val="359690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534E-740A-4173-B556-C83908E0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Other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55077-C472-44E0-ADB3-6545AD0E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ANRS Prevenir Study:</a:t>
            </a:r>
            <a:r>
              <a:rPr lang="en-US" sz="2400" dirty="0"/>
              <a:t> 2:1 randomized, open label study of doxyPEP versus no PEP combined with a 1:1 randomized study of meningococcal type B vaccination among MSM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dPEP Study: </a:t>
            </a:r>
            <a:r>
              <a:rPr lang="en-US" sz="2400" dirty="0"/>
              <a:t>1:1 randomized, open label study of doxyPEP (200 mg 24-72 hours after sex) among young Kenyan women taking PrEP</a:t>
            </a:r>
            <a:r>
              <a:rPr lang="en-US" sz="24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Syphilaxis Study:</a:t>
            </a:r>
            <a:r>
              <a:rPr lang="en-US" sz="2400" dirty="0"/>
              <a:t> Non-randomized single arm trial with before-after comparison of doxycycline 100 mg daily among MSM and transgender people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DISCO Study:</a:t>
            </a:r>
            <a:r>
              <a:rPr lang="en-US" sz="2400" dirty="0"/>
              <a:t> 1:1:1 randomized, open label study of doxycycline 100 mg daily, doxycycline 200 mg within 72 hours of condomless sex, and standard of care among MSM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81920-B2D4-4559-B783-3F07F67C42B0}"/>
              </a:ext>
            </a:extLst>
          </p:cNvPr>
          <p:cNvSpPr txBox="1"/>
          <p:nvPr/>
        </p:nvSpPr>
        <p:spPr>
          <a:xfrm>
            <a:off x="0" y="6475445"/>
            <a:ext cx="794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Stewart J, Trials, 2022; Grant JS, Clin Infect Dis, 2020</a:t>
            </a:r>
          </a:p>
        </p:txBody>
      </p:sp>
    </p:spTree>
    <p:extLst>
      <p:ext uri="{BB962C8B-B14F-4D97-AF65-F5344CB8AC3E}">
        <p14:creationId xmlns:p14="http://schemas.microsoft.com/office/powerpoint/2010/main" val="9600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C96F-8143-4B95-9DB5-00FC5D92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Other data and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1B9F-1C83-471E-9BCF-05CF8A953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9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4713-DE50-4BF9-8D3A-8B7E3126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Our world is awash in tetracyclines.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318B-4473-4F9B-ACA7-6DF3D64AE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DC471-3D55-47FB-98D8-2E21E9451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25579-9634-4313-B3C3-1BC087D32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22891" r="46658" b="8879"/>
          <a:stretch/>
        </p:blipFill>
        <p:spPr>
          <a:xfrm>
            <a:off x="4357438" y="814562"/>
            <a:ext cx="7669730" cy="517475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8A9F48F-CA22-490F-944D-23EF8CD84921}"/>
              </a:ext>
            </a:extLst>
          </p:cNvPr>
          <p:cNvSpPr/>
          <p:nvPr/>
        </p:nvSpPr>
        <p:spPr>
          <a:xfrm>
            <a:off x="7100596" y="2798972"/>
            <a:ext cx="662473" cy="2542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C9A6D01-CDB4-484F-AE8A-A89EEE53A355}"/>
              </a:ext>
            </a:extLst>
          </p:cNvPr>
          <p:cNvSpPr/>
          <p:nvPr/>
        </p:nvSpPr>
        <p:spPr>
          <a:xfrm>
            <a:off x="7100595" y="5423984"/>
            <a:ext cx="662473" cy="2542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1E50C-9562-4986-872B-451DD0601957}"/>
              </a:ext>
            </a:extLst>
          </p:cNvPr>
          <p:cNvSpPr txBox="1"/>
          <p:nvPr/>
        </p:nvSpPr>
        <p:spPr>
          <a:xfrm>
            <a:off x="0" y="643812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https://www.cdc.gov/antibiotic-use/pdfs/Annual-Report-2020-H.pdf</a:t>
            </a:r>
          </a:p>
        </p:txBody>
      </p:sp>
    </p:spTree>
    <p:extLst>
      <p:ext uri="{BB962C8B-B14F-4D97-AF65-F5344CB8AC3E}">
        <p14:creationId xmlns:p14="http://schemas.microsoft.com/office/powerpoint/2010/main" val="24505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FC54-0574-4DD1-8F39-8BF3DB6C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Agricultural uses of tetracyclines dwarf human uses.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5FFDC-E7FB-40AC-A8DF-EC89A738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624672-7778-454E-A298-59B09ED71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6AE4B-6931-4D58-B138-39A63FB3C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3" t="21875" r="48571" b="6036"/>
          <a:stretch/>
        </p:blipFill>
        <p:spPr>
          <a:xfrm>
            <a:off x="4800600" y="1438779"/>
            <a:ext cx="6492239" cy="5110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382B7-2773-49F4-833A-EE5CA1EA7E0A}"/>
              </a:ext>
            </a:extLst>
          </p:cNvPr>
          <p:cNvSpPr txBox="1"/>
          <p:nvPr/>
        </p:nvSpPr>
        <p:spPr>
          <a:xfrm>
            <a:off x="4800600" y="867748"/>
            <a:ext cx="7287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Antimicrobial sale and distribution data for food-producing animals, by drug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661E5-A3FB-4A74-980F-F75ED88BE7E6}"/>
              </a:ext>
            </a:extLst>
          </p:cNvPr>
          <p:cNvSpPr txBox="1"/>
          <p:nvPr/>
        </p:nvSpPr>
        <p:spPr>
          <a:xfrm>
            <a:off x="-1" y="6456784"/>
            <a:ext cx="5831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https://www.fda.gov/media/102160/download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BCFB82D-E35E-48FF-8927-67836765E137}"/>
              </a:ext>
            </a:extLst>
          </p:cNvPr>
          <p:cNvSpPr/>
          <p:nvPr/>
        </p:nvSpPr>
        <p:spPr>
          <a:xfrm>
            <a:off x="10179698" y="2019557"/>
            <a:ext cx="662473" cy="2542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2E30-4B96-4589-BE35-264CED91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Antimicrobial resistance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750F-4847-4BBC-9A75-92531977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Sexually transmitted pathogens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Chlamydia trachomatis</a:t>
            </a:r>
            <a:r>
              <a:rPr lang="en-US" dirty="0"/>
              <a:t> and </a:t>
            </a:r>
            <a:r>
              <a:rPr lang="en-US" i="1" dirty="0"/>
              <a:t>Treponema pallidum</a:t>
            </a:r>
            <a:r>
              <a:rPr lang="en-US" dirty="0"/>
              <a:t> = Low likelihood of doxycycline 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Neisseria gonorrhoeae = </a:t>
            </a:r>
            <a:r>
              <a:rPr lang="en-US" dirty="0"/>
              <a:t>Higher likelihood of doxycycline resistance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DoxyPEP impact on gonorrhea may not be durable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Might doxycycline select for organisms with other antimicrobial resistance?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Does this matter?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Mycoplasma genitalium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Efficacy of doxycycline alone against </a:t>
            </a:r>
            <a:r>
              <a:rPr lang="en-US" i="1" dirty="0"/>
              <a:t>M. genitalium</a:t>
            </a:r>
            <a:r>
              <a:rPr lang="en-US" dirty="0"/>
              <a:t> is 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Doxycycline is a component of the sequential treatment strategies recommended in the U.S.</a:t>
            </a:r>
          </a:p>
          <a:p>
            <a:pPr marL="0">
              <a:buNone/>
            </a:pPr>
            <a:r>
              <a:rPr lang="en-US" b="1" dirty="0"/>
              <a:t>Other pathogens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i="1" dirty="0"/>
              <a:t>Staphylococcus aureus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3AB5-5A58-46DA-B5A6-ABABB8E425D7}"/>
              </a:ext>
            </a:extLst>
          </p:cNvPr>
          <p:cNvSpPr txBox="1"/>
          <p:nvPr/>
        </p:nvSpPr>
        <p:spPr>
          <a:xfrm>
            <a:off x="0" y="6494106"/>
            <a:ext cx="87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Cehovin A, J Infect Dis, 2018; Grant JS, Clin Infect Dis, 2020; 2021 STI Treatment Guidelines </a:t>
            </a:r>
          </a:p>
        </p:txBody>
      </p:sp>
    </p:spTree>
    <p:extLst>
      <p:ext uri="{BB962C8B-B14F-4D97-AF65-F5344CB8AC3E}">
        <p14:creationId xmlns:p14="http://schemas.microsoft.com/office/powerpoint/2010/main" val="38250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C087-2FEB-4F85-8A0D-C0B6FE5B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Microbiome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9E385-D6CF-4952-B1CA-B4E216D6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Microbiome perturbations associated with obesity and other chronic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Microbiome data from doxyPEP studies may not be useful in the short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We don’t know how to counsel patients about specific microbiome changes.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Comparing microbiomes of people who received doxyPEP versus intermittent doxycycline, ceftriaxone, penicillin,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Doxycycline is one of the least </a:t>
            </a:r>
            <a:r>
              <a:rPr lang="en-US" sz="2400" i="1" dirty="0"/>
              <a:t>C. difficile</a:t>
            </a:r>
            <a:r>
              <a:rPr lang="en-US" sz="2400" dirty="0"/>
              <a:t>-promoting antibacterials (OR 0.91 in a meta-analysis).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59962-3DEF-46B9-BC47-418628557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You Are Plural: 7 Facts About The Microbiome And Gut Bacteria">
            <a:extLst>
              <a:ext uri="{FF2B5EF4-FFF2-40B4-BE49-F238E27FC236}">
                <a16:creationId xmlns:a16="http://schemas.microsoft.com/office/drawing/2014/main" id="{B9199C6E-2A4B-4ACD-93BA-1E308C50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6" y="2927948"/>
            <a:ext cx="3651088" cy="20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BEF88-CEF1-43EB-A409-133C76C1CF13}"/>
              </a:ext>
            </a:extLst>
          </p:cNvPr>
          <p:cNvSpPr txBox="1"/>
          <p:nvPr/>
        </p:nvSpPr>
        <p:spPr>
          <a:xfrm>
            <a:off x="4180114" y="6035113"/>
            <a:ext cx="801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https://atlasbiomed.com/blog/7-crazy-facts-about-the-microbiome-and-gut-bacteria/; Cox LM, Nat Rev Endocrinol, 2015; Desphande A, J Antimicrob Chemother, 2013</a:t>
            </a:r>
          </a:p>
        </p:txBody>
      </p:sp>
    </p:spTree>
    <p:extLst>
      <p:ext uri="{BB962C8B-B14F-4D97-AF65-F5344CB8AC3E}">
        <p14:creationId xmlns:p14="http://schemas.microsoft.com/office/powerpoint/2010/main" val="1170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38C3-BFDC-281B-9079-AB3FCAAB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 have no financial disclosures.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EDF0-7B42-C09D-0220-B1F640F7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D554-7E0D-4B88-9820-171BD414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Among PrEP users, a small proportion of people acquire a majority of STIs.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ACFE-3EF3-4D11-BE3E-6E1F36E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2DE78E-C6DA-41F1-9AA6-B3F9ACE2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97" y="1845734"/>
            <a:ext cx="5912783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2400A-6128-4347-B8C8-95547C19A88B}"/>
              </a:ext>
            </a:extLst>
          </p:cNvPr>
          <p:cNvSpPr txBox="1"/>
          <p:nvPr/>
        </p:nvSpPr>
        <p:spPr>
          <a:xfrm>
            <a:off x="1287820" y="2149254"/>
            <a:ext cx="3689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Among a cohort of 2,981 MSM taking PrEP in Australia, 25% of participants accounted for 76% of all STIs.</a:t>
            </a:r>
          </a:p>
          <a:p>
            <a:endParaRPr lang="en-US" sz="2400" dirty="0"/>
          </a:p>
          <a:p>
            <a:r>
              <a:rPr lang="en-US" sz="2400" dirty="0"/>
              <a:t>STIs associated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anal sex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Group sex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7B231-6CEF-46B7-BF2A-9B67B8FEF981}"/>
              </a:ext>
            </a:extLst>
          </p:cNvPr>
          <p:cNvSpPr txBox="1"/>
          <p:nvPr/>
        </p:nvSpPr>
        <p:spPr>
          <a:xfrm>
            <a:off x="0" y="6475445"/>
            <a:ext cx="91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Traeger MW, JAMA, 2019</a:t>
            </a:r>
          </a:p>
        </p:txBody>
      </p:sp>
    </p:spTree>
    <p:extLst>
      <p:ext uri="{BB962C8B-B14F-4D97-AF65-F5344CB8AC3E}">
        <p14:creationId xmlns:p14="http://schemas.microsoft.com/office/powerpoint/2010/main" val="168863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CEF-6B6E-4FC5-98B0-560662B0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Clinicians and patients may prioritize different benefits of doxyPEP.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C75D-56FD-4F87-8DDD-ABBBFFF6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Clinicians and public health workers: </a:t>
            </a:r>
            <a:r>
              <a:rPr lang="en-US" sz="2400" dirty="0"/>
              <a:t>STI control, morbidity reduction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Patients:</a:t>
            </a:r>
            <a:r>
              <a:rPr lang="en-US" sz="2400" dirty="0"/>
              <a:t> Reduced stigma, decreased anxiety around sex, avoidance of relationship impacts and the inconvenience of obtaining treatment</a:t>
            </a:r>
          </a:p>
          <a:p>
            <a:endParaRPr lang="en-US" sz="2400" dirty="0"/>
          </a:p>
          <a:p>
            <a:r>
              <a:rPr lang="en-US" sz="2400" b="1" dirty="0"/>
              <a:t>Interest in doxyPEP is high among MSM:</a:t>
            </a:r>
            <a:r>
              <a:rPr lang="en-US" sz="2400" dirty="0"/>
              <a:t> 84% were interested in an online survey, with higher interest among Black and Latinx MSM </a:t>
            </a:r>
          </a:p>
          <a:p>
            <a:endParaRPr lang="en-US" sz="2400" dirty="0"/>
          </a:p>
          <a:p>
            <a:r>
              <a:rPr lang="en-US" sz="2400" b="1" dirty="0"/>
              <a:t>Community member:</a:t>
            </a:r>
            <a:r>
              <a:rPr lang="en-US" sz="2400" dirty="0"/>
              <a:t> “This feels like the beginning of PrEP and U=U all over again. The community is ready, but doctors are reluctant.”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24654-EAE6-4DD8-81F6-3B4C708CD89E}"/>
              </a:ext>
            </a:extLst>
          </p:cNvPr>
          <p:cNvSpPr txBox="1"/>
          <p:nvPr/>
        </p:nvSpPr>
        <p:spPr>
          <a:xfrm>
            <a:off x="0" y="644745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Spinelli MA, Sex Transm Dis, 2020</a:t>
            </a:r>
          </a:p>
        </p:txBody>
      </p:sp>
    </p:spTree>
    <p:extLst>
      <p:ext uri="{BB962C8B-B14F-4D97-AF65-F5344CB8AC3E}">
        <p14:creationId xmlns:p14="http://schemas.microsoft.com/office/powerpoint/2010/main" val="13693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7772-B054-EC0B-3E3A-787D5038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Many implementation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C4A6-9B54-7819-AF99-93166186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For which patients should doxyPEP be recommended?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What are key components of shared decision-making for doxyPEP?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should STI exposures be handled among people taking doxyPEP?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What is the optimal frequency of STI testing among people taking doxyPEP?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many pills should be prescribed at one time?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can access and uptake be as equitable as possible?</a:t>
            </a:r>
          </a:p>
        </p:txBody>
      </p:sp>
    </p:spTree>
    <p:extLst>
      <p:ext uri="{BB962C8B-B14F-4D97-AF65-F5344CB8AC3E}">
        <p14:creationId xmlns:p14="http://schemas.microsoft.com/office/powerpoint/2010/main" val="42201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446D-49B8-4AC1-94BF-7279252F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7136-38B6-45EB-BA1B-D0B051FD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Offer doxyPEP to MSM and transgender women with an STI or multiple condomless sex partners in the past year (include cisgender women depending on the results of the dPEP study).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Use a shared decision-making approach, potentially with tools developed for this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Continue every-three-month STI screening for now.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For patients taking doxyPEP, do not treat empirically for asymptomatic exposure to gonorrhea or chlamydia.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Prescribe 30 pills at a time.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585F1-5D45-4379-8344-7EE9B15C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What is Doxycycline? | Poison Control">
            <a:extLst>
              <a:ext uri="{FF2B5EF4-FFF2-40B4-BE49-F238E27FC236}">
                <a16:creationId xmlns:a16="http://schemas.microsoft.com/office/drawing/2014/main" id="{80C6E558-32D2-4332-ABE3-E48D8967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3175463"/>
            <a:ext cx="3840477" cy="28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ECCA5-1CF3-4333-95B4-FBEEFE7E5530}"/>
              </a:ext>
            </a:extLst>
          </p:cNvPr>
          <p:cNvSpPr txBox="1"/>
          <p:nvPr/>
        </p:nvSpPr>
        <p:spPr>
          <a:xfrm>
            <a:off x="4609322" y="6447453"/>
            <a:ext cx="758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Image from https://www.poison.org/articles/what-is-doxycycline</a:t>
            </a:r>
          </a:p>
        </p:txBody>
      </p:sp>
    </p:spTree>
    <p:extLst>
      <p:ext uri="{BB962C8B-B14F-4D97-AF65-F5344CB8AC3E}">
        <p14:creationId xmlns:p14="http://schemas.microsoft.com/office/powerpoint/2010/main" val="3918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2C65-622D-4B4A-8724-A334108A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Discussion and debate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EF5B-5BEF-4417-B2DD-610E44545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5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9ED5-45C4-0CBC-07C8-FF762FAD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E38F8-CAE5-2AAA-1D52-8869AB1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32-year-old man with well-controlled HIV presents for a routine follow-up visit. He is sexually active with other men and rarely uses condoms. He is asymptomatic today and has a normal physical examination. He had pharyngeal gonorrhea 3 months ago, for which he received intramuscular ceftriaxone. Routine STI testing today is negative aside from a newly positive treponemal antibody, with an RPR of 1:16. He is treated with IM penicillin. </a:t>
            </a:r>
          </a:p>
          <a:p>
            <a:endParaRPr lang="en-US" dirty="0"/>
          </a:p>
          <a:p>
            <a:r>
              <a:rPr lang="en-US" dirty="0"/>
              <a:t>Would you recommend doxyPEP for STIs for him (i.e., 200 mg taken 24-72 hours after sex)?</a:t>
            </a:r>
          </a:p>
          <a:p>
            <a:r>
              <a:rPr lang="en-US" dirty="0"/>
              <a:t>A. Yes</a:t>
            </a:r>
          </a:p>
          <a:p>
            <a:r>
              <a:rPr lang="en-US" dirty="0"/>
              <a:t>B. No</a:t>
            </a:r>
          </a:p>
          <a:p>
            <a:r>
              <a:rPr lang="en-US" dirty="0"/>
              <a:t>C. I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173973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0748-EB29-48C5-94E9-FFEEF26C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56B2-5CD3-4B2A-9542-4CCA4EA9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200 mg of doxycycline given 24-72 hours (doxyPEP) after sex reduces incidence of chlamydia, syphilis, and possibly gonorrhea among MSM and transgender women who have sex with men.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This strategy is generally well-tolerated.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Impacts on antimicrobial resistance and the microbiome are poorly understood.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DoxyPEP is of increasing interest to many people at risk for STIs.</a:t>
            </a:r>
          </a:p>
        </p:txBody>
      </p:sp>
    </p:spTree>
    <p:extLst>
      <p:ext uri="{BB962C8B-B14F-4D97-AF65-F5344CB8AC3E}">
        <p14:creationId xmlns:p14="http://schemas.microsoft.com/office/powerpoint/2010/main" val="336323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2CE-EC1E-3133-AC9F-4DDF499F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70D1-220F-3236-1CD4-2EC11F76D1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Clinical trial data</a:t>
            </a:r>
          </a:p>
          <a:p>
            <a:pPr marL="514350" indent="-514350">
              <a:buAutoNum type="arabicPeriod"/>
            </a:pPr>
            <a:r>
              <a:rPr lang="en-US" sz="2800" dirty="0"/>
              <a:t>Other data and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Discussion and debate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E45C4-8029-50F4-77DD-405BB895CB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oxycycline for Acne: How Long Do Side Effects Last? - GoodRx">
            <a:extLst>
              <a:ext uri="{FF2B5EF4-FFF2-40B4-BE49-F238E27FC236}">
                <a16:creationId xmlns:a16="http://schemas.microsoft.com/office/drawing/2014/main" id="{C483BB9E-71F3-E36D-FCAB-7E3C37F9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845734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664B1-79D6-8F07-E644-FF2356236788}"/>
              </a:ext>
            </a:extLst>
          </p:cNvPr>
          <p:cNvSpPr txBox="1"/>
          <p:nvPr/>
        </p:nvSpPr>
        <p:spPr>
          <a:xfrm>
            <a:off x="0" y="6454064"/>
            <a:ext cx="621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from GoodRX.com</a:t>
            </a:r>
          </a:p>
        </p:txBody>
      </p:sp>
    </p:spTree>
    <p:extLst>
      <p:ext uri="{BB962C8B-B14F-4D97-AF65-F5344CB8AC3E}">
        <p14:creationId xmlns:p14="http://schemas.microsoft.com/office/powerpoint/2010/main" val="5254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9ED5-45C4-0CBC-07C8-FF762FAD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E38F8-CAE5-2AAA-1D52-8869AB1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32-year-old man with well-controlled HIV presents for a routine follow-up visit. He is sexually active with other men and rarely uses condoms. He is asymptomatic today and has a normal physical examination. He had pharyngeal gonorrhea 3 months ago, for which he received intramuscular ceftriaxone. Routine STI testing today is negative aside from a newly positive treponemal antibody, with an RPR of 1:16. He is treated with IM penicillin. </a:t>
            </a:r>
          </a:p>
          <a:p>
            <a:endParaRPr lang="en-US" dirty="0"/>
          </a:p>
          <a:p>
            <a:r>
              <a:rPr lang="en-US" dirty="0"/>
              <a:t>Would you recommend doxyPEP for STIs for him (i.e., 200 mg taken 24-72 hours after sex)?</a:t>
            </a:r>
          </a:p>
          <a:p>
            <a:r>
              <a:rPr lang="en-US" dirty="0"/>
              <a:t>A. Yes</a:t>
            </a:r>
          </a:p>
          <a:p>
            <a:r>
              <a:rPr lang="en-US" dirty="0"/>
              <a:t>B. No</a:t>
            </a:r>
          </a:p>
          <a:p>
            <a:r>
              <a:rPr lang="en-US" dirty="0"/>
              <a:t>C. I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33824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CF6E-AD07-1B88-6DC5-B29AED6E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are we discussing doxyPEP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5023-1D46-96D5-442C-0D4CE7070C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Unchecked rise in reportable STIs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Findings from a key trial (showing benefit) were presented this summer; additional data are expected at CROI.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Patients are asking about doxyPEP (and some are noting doxyPEP use on their hookup app profiles).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Some groups have already made recommendations for doxyPEP (e.g., San Francisco).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CDC has published considerations for doxyPEP.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0CD3A-30A1-4515-AACE-C87F41D53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6th Consecutive Year of Record-breaking STD Cases  The line graph shows the reported new STD cases per year from 2014 to 2019 and that 2019 was the 6th consecutive year of record-breaking STD cases.  There were approximately 1.9 million reported new STD cases in 2014, 2 million in 2015, 2.2 million in 2016, 2.4 million in 2017, 2.5 million in 2018, and 2.6 million in 2019.">
            <a:extLst>
              <a:ext uri="{FF2B5EF4-FFF2-40B4-BE49-F238E27FC236}">
                <a16:creationId xmlns:a16="http://schemas.microsoft.com/office/drawing/2014/main" id="{95B479B2-130E-A4DA-0D75-7033B237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845734"/>
            <a:ext cx="5485290" cy="43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684CA-7343-09F1-ACA6-28175C477B8C}"/>
              </a:ext>
            </a:extLst>
          </p:cNvPr>
          <p:cNvSpPr txBox="1"/>
          <p:nvPr/>
        </p:nvSpPr>
        <p:spPr>
          <a:xfrm>
            <a:off x="0" y="6447105"/>
            <a:ext cx="81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https://www.cdc.gov/nchhstp/newsroom/2021/2019-STD-surveillance-report.html</a:t>
            </a:r>
          </a:p>
        </p:txBody>
      </p:sp>
    </p:spTree>
    <p:extLst>
      <p:ext uri="{BB962C8B-B14F-4D97-AF65-F5344CB8AC3E}">
        <p14:creationId xmlns:p14="http://schemas.microsoft.com/office/powerpoint/2010/main" val="10042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99EC-9547-1817-747C-4D086934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2DA3-807E-33AB-4400-6392E257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88091-4B78-8C8F-AB28-E0656EFF9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4" t="29385" r="5704" b="5501"/>
          <a:stretch/>
        </p:blipFill>
        <p:spPr>
          <a:xfrm>
            <a:off x="573496" y="1196265"/>
            <a:ext cx="11105967" cy="446546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9EEC1-E917-F8FC-0C12-E1549248A276}"/>
              </a:ext>
            </a:extLst>
          </p:cNvPr>
          <p:cNvSpPr txBox="1"/>
          <p:nvPr/>
        </p:nvSpPr>
        <p:spPr>
          <a:xfrm>
            <a:off x="0" y="646747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https://www.sfcdcp.org/wp-content/uploads/2022/10/Health-Update-Doxycycline-Post-Exposure-Prophylaxis-Reduces-Incidence-of-Sexually-Transmitted-Infections-SFDPH-FINAL-10.20.2022.pdf</a:t>
            </a:r>
          </a:p>
        </p:txBody>
      </p:sp>
    </p:spTree>
    <p:extLst>
      <p:ext uri="{BB962C8B-B14F-4D97-AF65-F5344CB8AC3E}">
        <p14:creationId xmlns:p14="http://schemas.microsoft.com/office/powerpoint/2010/main" val="165831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B98567-3524-DC71-417C-146CF3FC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Clinical trial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A87C-9CC8-E110-5BA1-E7304796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BF4E-2C2E-2805-85BB-28504663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1760-2B6A-3716-575A-DA87FC1B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Design:</a:t>
            </a:r>
            <a:r>
              <a:rPr lang="en-US" sz="2400" dirty="0"/>
              <a:t> 2:1 randomized, open-label trial of doxycycline 200 mg within 72 hours after sex or no doxycycline</a:t>
            </a:r>
          </a:p>
          <a:p>
            <a:r>
              <a:rPr lang="en-US" sz="2400" b="1" dirty="0"/>
              <a:t>Population:</a:t>
            </a:r>
            <a:r>
              <a:rPr lang="en-US" sz="2400" dirty="0"/>
              <a:t> MSM and transgender women either with HIV or on PrEP in San Francisco and Seattle, ≥ 1 STI in the past year, condomless sex with ≥ 1 man in the past year</a:t>
            </a:r>
          </a:p>
          <a:p>
            <a:r>
              <a:rPr lang="en-US" sz="2400" b="1" dirty="0"/>
              <a:t>Outcomes:</a:t>
            </a:r>
            <a:r>
              <a:rPr lang="en-US" sz="2400" dirty="0"/>
              <a:t>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Primary:</a:t>
            </a:r>
            <a:r>
              <a:rPr lang="en-US" sz="2400" dirty="0"/>
              <a:t> STI (gonorrhea, chlamydia, and syphilis) incidence, assessed quarterly and when symptomatic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Secondary:</a:t>
            </a:r>
            <a:r>
              <a:rPr lang="en-US" sz="2400" dirty="0"/>
              <a:t> Safety; resistance within bacterial STIs, </a:t>
            </a:r>
            <a:r>
              <a:rPr lang="en-US" sz="2400" i="1" dirty="0"/>
              <a:t>Staphylococcus aureus</a:t>
            </a:r>
            <a:r>
              <a:rPr lang="en-US" sz="2400" dirty="0"/>
              <a:t>, and commensual </a:t>
            </a:r>
            <a:r>
              <a:rPr lang="en-US" sz="2400" i="1" dirty="0"/>
              <a:t>Neisseria</a:t>
            </a:r>
            <a:r>
              <a:rPr lang="en-US" sz="2400" dirty="0"/>
              <a:t> species; impact on the gut microbiome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DEBC3-7B5D-476B-8DB2-56F569131AF4}"/>
              </a:ext>
            </a:extLst>
          </p:cNvPr>
          <p:cNvSpPr txBox="1"/>
          <p:nvPr/>
        </p:nvSpPr>
        <p:spPr>
          <a:xfrm>
            <a:off x="761378" y="5645019"/>
            <a:ext cx="1073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DSMB stopped enrollment in 5/2022 because a scheduled interim analysis showed benefit both for people taking PrEP and those with HIV.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D60D9-08E5-40C2-BEDB-E1E197D30F77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Luetkemeyer A, AIDS 2022</a:t>
            </a:r>
          </a:p>
        </p:txBody>
      </p:sp>
    </p:spTree>
    <p:extLst>
      <p:ext uri="{BB962C8B-B14F-4D97-AF65-F5344CB8AC3E}">
        <p14:creationId xmlns:p14="http://schemas.microsoft.com/office/powerpoint/2010/main" val="38172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8DAC-0AB8-4EDA-8228-00349B8A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DoxyPEP baseline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B90A6-AFB8-45B0-ABD6-6F225418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08B75E-CA9F-422E-8D27-0CBA260F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 of May 13, 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FBD422-2FA1-47D8-8150-1A5872E80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68964"/>
              </p:ext>
            </p:extLst>
          </p:nvPr>
        </p:nvGraphicFramePr>
        <p:xfrm>
          <a:off x="4189444" y="165827"/>
          <a:ext cx="7779219" cy="640245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031163">
                  <a:extLst>
                    <a:ext uri="{9D8B030D-6E8A-4147-A177-3AD203B41FA5}">
                      <a16:colId xmlns:a16="http://schemas.microsoft.com/office/drawing/2014/main" val="2760626668"/>
                    </a:ext>
                  </a:extLst>
                </a:gridCol>
                <a:gridCol w="1741459">
                  <a:extLst>
                    <a:ext uri="{9D8B030D-6E8A-4147-A177-3AD203B41FA5}">
                      <a16:colId xmlns:a16="http://schemas.microsoft.com/office/drawing/2014/main" val="2131348243"/>
                    </a:ext>
                  </a:extLst>
                </a:gridCol>
                <a:gridCol w="1601947">
                  <a:extLst>
                    <a:ext uri="{9D8B030D-6E8A-4147-A177-3AD203B41FA5}">
                      <a16:colId xmlns:a16="http://schemas.microsoft.com/office/drawing/2014/main" val="792183045"/>
                    </a:ext>
                  </a:extLst>
                </a:gridCol>
                <a:gridCol w="1404650">
                  <a:extLst>
                    <a:ext uri="{9D8B030D-6E8A-4147-A177-3AD203B41FA5}">
                      <a16:colId xmlns:a16="http://schemas.microsoft.com/office/drawing/2014/main" val="2561072502"/>
                    </a:ext>
                  </a:extLst>
                </a:gridCol>
              </a:tblGrid>
              <a:tr h="311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PrEP</a:t>
                      </a:r>
                      <a:endParaRPr lang="en-US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Living with HIV</a:t>
                      </a:r>
                    </a:p>
                  </a:txBody>
                  <a:tcPr marL="21968" marR="21968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15866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Participants</a:t>
                      </a:r>
                      <a:r>
                        <a:rPr lang="en-US" sz="1600" b="0" dirty="0">
                          <a:effectLst/>
                        </a:rPr>
                        <a:t>* (ITT population)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174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48434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Age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36 (31 - 42)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43 (36 - 54)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38 (32 - 47)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62417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Race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752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210 (67%)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111 (66%)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321 (67%)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1947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Black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14 (5%)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22 (13%)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36 (8%)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5031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Asian/Pacific Islander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45 (14%)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8 (5%)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53 (11%)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8187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Multiple races/other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44 (14%)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28 (17%)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72 (15%)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8489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Ethnicity</a:t>
                      </a:r>
                      <a:r>
                        <a:rPr lang="en-US" sz="1600" dirty="0">
                          <a:effectLst/>
                        </a:rPr>
                        <a:t>: Hispanic/Latino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96 (29%)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55 (32%)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151 (30%)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329431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Gender identity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6551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319 (98%)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163 (94%)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482 (96%)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50118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Trans woman/gender diverse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8(2%)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11 (6%)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19 (4%)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55135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Gender of sexual partners: </a:t>
                      </a:r>
                      <a:r>
                        <a:rPr lang="en-US" sz="1600" b="0" dirty="0">
                          <a:effectLst/>
                        </a:rPr>
                        <a:t>Male only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281 (86%)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153 (88%)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434 (87%)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80870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STI in past 12 months</a:t>
                      </a:r>
                      <a:r>
                        <a:rPr lang="en-US" sz="1600" b="0" dirty="0">
                          <a:effectLst/>
                        </a:rPr>
                        <a:t>**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92967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Gonorrhea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233 (71%)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110 (63%)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343 (69%)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31726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Chlamydia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207 (63%)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85 (49%)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292 (58%)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36652"/>
                  </a:ext>
                </a:extLst>
              </a:tr>
              <a:tr h="226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Syphilis†</a:t>
                      </a:r>
                      <a:endParaRPr lang="en-US" sz="1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48 (15%)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52 (30%)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100 (20%)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31194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Sexual partners in past 3 months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 (4 - 17)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8.5 (3 - 20)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 (4 - 17)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80233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Substance use in past 3 months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178 (55%)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115 (68%)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293 (59%)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2727"/>
                  </a:ext>
                </a:extLst>
              </a:tr>
              <a:tr h="434576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Stimulants </a:t>
                      </a:r>
                      <a:r>
                        <a:rPr lang="en-US" sz="1400" dirty="0">
                          <a:effectLst/>
                        </a:rPr>
                        <a:t>(methamphetamine, cocaine, crack)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73 (23%)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73 (43%)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146 (30%)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84338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Ecstasy, GHB, ketamine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97 (30%)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60 (35%)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157 (32%)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40686"/>
                  </a:ext>
                </a:extLst>
              </a:tr>
              <a:tr h="225515">
                <a:tc>
                  <a:txBody>
                    <a:bodyPr/>
                    <a:lstStyle/>
                    <a:p>
                      <a:pPr marL="0" marR="0" indent="20447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Amyl Nitrates (poppers)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140 (43%)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84 (49%)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224 (45%)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8" marR="2196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1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B62EBC-950C-4CD7-9A2A-329714E7D9B2}"/>
              </a:ext>
            </a:extLst>
          </p:cNvPr>
          <p:cNvSpPr txBox="1"/>
          <p:nvPr/>
        </p:nvSpPr>
        <p:spPr>
          <a:xfrm>
            <a:off x="0" y="6466114"/>
            <a:ext cx="88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 from Luetkemeyer A, AIDS 2022</a:t>
            </a:r>
          </a:p>
        </p:txBody>
      </p:sp>
    </p:spTree>
    <p:extLst>
      <p:ext uri="{BB962C8B-B14F-4D97-AF65-F5344CB8AC3E}">
        <p14:creationId xmlns:p14="http://schemas.microsoft.com/office/powerpoint/2010/main" val="37480281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646</TotalTime>
  <Words>1986</Words>
  <Application>Microsoft Office PowerPoint</Application>
  <PresentationFormat>Widescreen</PresentationFormat>
  <Paragraphs>246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Retrospect</vt:lpstr>
      <vt:lpstr>DoxyPEP for STIs: Data, Questions, Controversies</vt:lpstr>
      <vt:lpstr>I have no financial disclosures.</vt:lpstr>
      <vt:lpstr>Agenda</vt:lpstr>
      <vt:lpstr>A case</vt:lpstr>
      <vt:lpstr>Why are we discussing doxyPEP now?</vt:lpstr>
      <vt:lpstr>PowerPoint Presentation</vt:lpstr>
      <vt:lpstr>Clinical trial data</vt:lpstr>
      <vt:lpstr>DoxyPEP Study</vt:lpstr>
      <vt:lpstr>DoxyPEP baseline characteristics</vt:lpstr>
      <vt:lpstr>DoxyPEP reduced STI incidence per quarter.</vt:lpstr>
      <vt:lpstr>DoxyPEP also reduced gonorrhea incidence.</vt:lpstr>
      <vt:lpstr>DoxyPEP safety, use, and adherence</vt:lpstr>
      <vt:lpstr>Antimicrobial resistance and microbiome effects</vt:lpstr>
      <vt:lpstr>Other clinical trials</vt:lpstr>
      <vt:lpstr>Other data and considerations</vt:lpstr>
      <vt:lpstr>Our world is awash in tetracyclines.</vt:lpstr>
      <vt:lpstr>Agricultural uses of tetracyclines dwarf human uses.</vt:lpstr>
      <vt:lpstr>Antimicrobial resistance considerations</vt:lpstr>
      <vt:lpstr>Microbiome considerations</vt:lpstr>
      <vt:lpstr>Among PrEP users, a small proportion of people acquire a majority of STIs.</vt:lpstr>
      <vt:lpstr>Clinicians and patients may prioritize different benefits of doxyPEP.</vt:lpstr>
      <vt:lpstr>Many implementation questions</vt:lpstr>
      <vt:lpstr>My perspective</vt:lpstr>
      <vt:lpstr>Discussion and debate</vt:lpstr>
      <vt:lpstr>A case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Doxy PEP for STIs: Data, Questions, Controversies</dc:title>
  <dc:creator>Ard, Kevin L.,MD</dc:creator>
  <cp:lastModifiedBy>Ard, Kevin L.,MD</cp:lastModifiedBy>
  <cp:revision>22</cp:revision>
  <dcterms:created xsi:type="dcterms:W3CDTF">2022-12-15T01:20:14Z</dcterms:created>
  <dcterms:modified xsi:type="dcterms:W3CDTF">2023-02-14T02:22:16Z</dcterms:modified>
</cp:coreProperties>
</file>