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5:43.973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65 0,'43'0'46,"-21"0"-14,22 0-1,-23 0-15,1 0 15,0 0-31,-1 0 31,1 0 0,0 0 16,0 0-31,-1 0 31,1 0 0,0 0-16,-1 0-16,1 0 1,0 0 0,-1 0 15,1 0-15,0 0-1,0-22 16,-1 22 1,1 0-1,0 0 47,-1 0-31,1 0-31,0 0-1,0 0 1,-1 0 31,1 0-16,0 0-15,-1 0 15,1 0-16,0 0 17,0 0-17,-1 0 17,1 0-17,0 0 1,-22 22-1,21-22-15,1 0 16,0 0 0,0 0-1,-1 0 32,1 22-31,0-22 15,-1 0-15,1 0-1,0 0 1,-1 0 0,1 21-1,0-21 1,21 0 15,-21 0 0,0 0 16,-1 0 0,1 0-31,0 0 15,0 0-15,-1 0-1,1 0 1,0 0 46,-1 0-15,1 0-31,0 0-1,0 0 48,-1 0-47,1 0 15,-44 0 500,1 0-297,-23 0-218,22 0 0,1 0-1,-1 0-15,0 0 16,1 0 0,-1 0-1,0 0 1,0 0-1,1 22-15,-1-22 16,0 0-16,-21 0 16,21 0 77,0 0-77,1 0 31,-1 0-47,0 0 78,22-22 141,22 22-188,0 0-15,-1 0 31,1 0-1,0-21-14,0 21-17,-1 0 48,1 0-48,21 0 1,-21 0 0,22 0-16,-1-22 15,-21 22 1,21 0 0,-43-22-16,22 22 15,21 0 1,-21 0-1,0 0 1,-1 0-16,23 0 16,-22 0-16,21 0 15,-21 0-15,21 0 16,-21 0 0,-1 0-16,1 0 15,0 0-15,21 0 16,-21 0 15,0 0 16,21 0-16,-21 0-31,0 0 16,21 0 15,-21 0-15,-1 0-1,1 0 1,0 0-16,0 0 16,-1 0-16,23 0 15,-1 0-15,-21 0 16,21 0-16,-21 0 15,0 0-15,-1 0 16,1 0-16,0 0 16,-1 0 15,1 0-15,0 0 30,0 0-14,-1 0-17,1 0 1,0 0 15,-1 0-15,1 0 15,0 0-31,0 0 16,-1 0-1,1 0 17,0 0-32,-1 0 15,1 0 1,0 0-1,0 0-15,-1 0 16,23 0 0,-1 0-1,-21 0-15,-1 0 0,23 0 16,-1 0-16,-21 0 16,21 0-16,1 0 15,-1 22-15,-21-22 16,21 0-16,1 22 15,-22-22-15,-1 0 16,1 0-16,0 0 0,-1 0 16,1 0-16,0 0 15,0 0 1,-1 0-16,1 0 16,0 0-1,-1 0 1,1 0-1,0 0 1,-1 0 0,1 0-16,0 0 31,0 0-15,-1 0-1,1 0 1,0 0-16,-1 0 15,1 0 1,0 0-16,0 0 16,-1 0-1,1 0 17,0 0-17,-1 0 1,1 0-1,0 0 1,0 0 15,-1 0 1,1 0-1,0 0-31,-1 21 31,1-21 16,0 0-47,0 0 16,-1 0 546,1 0-562,-22-21 406,0-1-312,-22 0-78,1 22 234,-1 0-203,0 0-47,-21 0 15,21 0 1,0 0-16,22 22 15,-43-22 1,21 0 0,0 0-1,-21 0 1,21 0 15,1 0-15,-1 0-1,0 0-15,0 0 16,1 22-16,-1-22 16,0 0-16,-21 0 31,21 0 0,0 0-31,1 0 31,-1 0-15,-21 0 0,21 0-16,0 0 15,1 0 1,-1 0 0,0 0-1,0 0-15,1 0 31,-1 0 1,0 0-17,1 0-15,-1 0 32,0 0-1,0 0-16,1 0 1,-1 0 0,0 0-1,1 0-15,-1 0 16,0 0-16,-21 0 31,21 0-15,0 0-1,-21 0 1,21 0 0,0 0-16,1 0 15,-1 0-15,-21 0 16,21 0 0,0 0-16,1 0 15,-1 0 16,0 0-15,0 0-16,1 0 16,-1 0 15,0 0-15,1 0-16,-1 0 15,0 0 16,0 0-31,1 0 16,-1 0 15,0 0-31,1 0 16,-1 0 0,0 0-1,0-22 1,1 22-1,-1 0 17,0 0-17,1 0 1,-1 0 0,0 0-16,0 0 15,1 0 1,-1 0-1,0 0 1,-21 0 0,21 0-1,1 0 1,-1 0-16,0 0 16,0 0 15,1 0-16,-1 0 1,22-22-16,-22 22 16,1 0-1,-1 0-15,0 0 16,0 0 0,1 0-16,-1 0 15,0 0-15,1 0 16,-1 0-1,0 0-15,0 0 32,1 0-17,-1 0 1,0 0 0,1 0-1,-1 0-15,0 0 16,1 0-1,-1 0-15,0 0 16,0 0 15,1 0 1,-1 0-1,0 0-31,1 0 15,-1 0 1,0 0-16,0 0 16,1 0 15,-1 0 16,0 0-47,1 0 31,-1 0 16,0 0-31,0 0-16,1 0 0,-1 0 15,0 0-15,1 0 31,-1 0 1,0 0-17,0 0-15,1-21 0,-23 21 32,23 0-17,-1 0 1,0 0 31,1 0-32,-1 0 220,-43 21-220,43-21 17,0 0-17,1 0 16,-1 0-15,0 0 0,0 0-16,1 0 31,-1 0-31,0 0 31,1 0-15,-1 0-1,0 0 1,0 0-16,-21 0 16,21 0-1,1 0 1,-23 0 0,22 0-1,1 0 1,-1 0-16,0 0 15,1 0-15,-1 0 0,0 0 16,1 0-16,-1 0 16,0 0-1,0 0 1,1 0 171,-1 0-187,22 22 16,-22-22-16,1 0 16,-1 0 15,0 0 0,0 0 16,1 0-31,-1 0-16,0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8:55.31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 0,'22'0'204,"-1"0"-189,1 0 1,0 0-16,0 0 15,-1 0 1,1 0-16,0 0 0,-1 0 16,1 0-1,0 0-15,0 0 16,21 0 0,0 0-16,-21 0 15,0 0 1,21 0-1,-21 0 1,0 0 0,21 0-1,-21 0 1,21 0 0,-21 0-1,0 0 1,-1 0-16,1 0 15,0 0 17,-1 0-1,1 0-31,0 0 31,0 0 0,-1 0-15,1 0-16,0 0 31,-1 0-15,23 0 0,-22 0-1,21 0 1,0 0-16,-21 0 15,0 0-15,21 0 16,-21 0-16,0 0 0,21 0 16,0 0-1,1 0-15,-1 0 16,1 0-16,-23 0 16,23 0-16,-22 0 15,-1 22-15,1-22 16,0 0-16,-1 0 0,23 0 15,-22 0-15,-1 0 16,23 21-16,-1-21 16,-21 0-16,-1 0 15,23 22-15,-1-22 16,-21 0-16,0 0 16,-1 0-1,1 0-15,0 0 16,0 0-16,-1 0 15,1 0 1,0 0 0,-1 0-16,1 0 15,22 0-15,-23 0 16,23 0-16,-23 0 0,1 0 16,21 0-1,-21 0-15,22 0 16,-23 0-1,23 0 1,-23 0-16,23 22 16,-22-22-1,21 0-15,0 0 16,-21 0 0,0 0 15,21 0-16,-21 0 1,21 21 0,-21-21-1,0 0 1,0 0 15,-1 0-31,1 0 31,0 0-15,-1 0 15,1 0 219,0 0-234,-1 0 0,1 0-1,0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8:58.919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0,'22'0'156,"21"0"-156,-21 0 16,0 0 0,21 0-16,0 0 15,23 0-15,-1 0 16,0 22-16,22-1 16,-22 1-16,0-22 15,-22 0-15,1 0 16,-1 0-16,-21 0 15,0 0-15,-22 22 0,43-22 16,-21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9:01.206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0,'43'0'203,"44"44"-203,0-22 16,21-22-16,1 21 16,43 1-1,-65 0-15,-1-22 16,1 21-16,-43-21 15,-23 0 1,1 0 15,0 0 1,0 0-1,-1 0-16,1 0 17,0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9:09.89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0 137 0,'22'0'172,"-1"0"-141,1 0-15,0 0-16,-1 0 15,23 0 1,-22 0 15,-1 0-15,1 0 0,0 0-1,-1 0-15,1 0 16,0 0-1,0 0 17,-1 0-32,1 0 15,21 0 1,-21 0 15,0 0-31,-1 0 16,1 0-1,0 0-15,0 0 16,-1 0 0,1 0-16,0 0 15,-1 0-15,23 0 16,21 0-16,-22-22 0,-21 22 16,0 0-16,21 0 15,-21 0-15,0 0 16,-1 0-16,23-22 15,-1 22 1,1 0-16,-1 0 16,-21 0-16,21-21 0,1 21 15,-1-22-15,0 22 16,-21 0 0,22 0-16,-1 0 15,-21 0-15,-1 0 16,1 0-16,22 0 15,-23 0 1,23 0 0,-23 0-1,1 0-15,0 0 16,0 0-16,-1 0 16,1 0-16,0-22 15,-1 22-15,1 0 16,21 0-16,1 0 15,-22 0 1,-1 0 0,1 0-1,0 0 1,-1 0 15,1 0-15,0 0-16,21 0 15,-21 0 1,0 0-16,-1 0 16,1 0-1,0 0 1,0 0-16,21 0 0,-21 0 16,21 0-16,-21 0 15,-1 0-15,23 0 16,-22 0-1,-1 0-15,23 0 16,-1 0 0,-21 0-1,21 0-15,-21 0 16,0 0-16,-1 0 16,1 0-1,0 0-15,0 0 16,-1 0-1,1 0 1,0 0-16,-1 0 16,1 0-16,0 0 15,0 0 1,-1 0-16,1 0 16,0 0-16,21 0 31,0 0-31,-21 0 0,0 0 15,0 0-15,-1 0 16,1 0-16,0 0 16,-1 0-16,1 0 15,0 0-15,0 0 16,-1 0-16,23 0 16,-23 0-1,1 0-15,0 0 16,21 0-16,-21 0 15,0 0 1,-1 0 0,1 0-16,0 0 15,0 0-15,21 0 16,-21 0 0,21 22-16,-21-22 15,-1 0-15,1 0 16,0 0-16,0 0 15,21 0 1,-21 0-16,-1 0 16,1 22-16,0-22 31,0 0-31,-1 0 16,1 0-1,0 0-15,-1 0 16,1 21-1,0-21-15,0 0 16,-1 0-16,1 22 16,0-22-16,-1 0 15,23 0-15,-22 0 16,-1 0 0,1 0-1,21 0 1,-21 22-16,21-22 15,1 22 1,-22-22-16,-1 0 16,1 0-16,0 0 15,-1 0 1,1 0 15,0 0-15,0 21 15,-1-21 0,1 0-15,0 0 0,-1 0-1,1 0 16,0 0-15,0 0 15,-1 0-15,1 0 0,0 0-1,-1 0 16,1 0 1,0 0-1,-1 0-15,23 0-1,-22 0 1,-1 0-1,1 0 32,0 0-31,-1 0 15,1 0-31,0 0 16,0-21-1,-1 21 1,1 0-16,0 0 16,-1-22-1,-42 22 282,-1 0-281,0 0-16,1 0 15,-1 0 1,0 0 0,0 0-1,1 0 1,-1 0 0,0 0-1,1 0 1,-1 0-1,0 0 17,-21 0-17,21 0 1,0 0 0,22 22-1,-21-22 1,-1 0-1,0 0 1,1 0 15,-23 21-15,22-21 0,-21 0-1,21 0 1,-21 0-1,21 0-15,0 0 16,1 0 0,-1 0-16,-21 0 15,21 0 1,0 0-16,0 0 16,-21 0-16,21 0 15,1 0-15,-1 0 31,0 0-31,1 0 16,-1 0-16,-22 0 16,1 0-1,21 0-15,-21 0 16,21 0 0,0 0-1,1 0 1,-1 0-16,0 0 15,1 0 1,-1 0-16,0 0 16,0 0-16,1 0 15,-1 0-15,0 0 16,1 0-16,-23 0 0,22 0 16,-21 0-16,21 0 15,-21 0-15,0 0 16,21 0-16,0 0 15,-21 0-15,21 0 16,0 0-16,1 0 31,-23 0-31,22 0 16,-21 0-16,0 0 16,21 0-16,-22 0 15,23 0-15,-1 0 16,0 0 15,1 0-15,-1 0-1,0 0-15,0 0 16,1 0 0,-1 0-1,0 0 16,1 0-15,-23 0-16,23 0 16,-23 0-1,22 0 1,1 0-16,-1 0 16,-21 0-1,21 0-15,0 0 0,-21 0 16,21 0-16,0 0 15,1 0-15,-23 0 16,22 0-16,1 0 16,-23 0-16,1 0 15,-1 0-15,1 0 16,0 0-16,-1 0 16,1 0-16,21 0 15,-43 0-15,43 0 16,-21 0-16,-1 0 15,23 0-15,-44 0 16,-1 0-16,45 0 16,-23 0-1,23 0-15,-23 0 16,23 0-16,-1 0 16,0 0-16,0 0 15,1 0-15,-1 0 16,0 0-16,1 0 15,-1 0-15,0 0 16,0 0 0,1 0-16,-1 0 15,0 0 1,1 0-16,-1 0 16,0 0 15,0 0-16,1-21 1,-1 21-16,-21 0 16,43-22-1,-22 22-15,0 0 47,0 0-47,1 0 16,-1 0 15,-21 0-15,21-22-1,0 22 17,-21 0-17,21 0 1,0 0-1,1 0 1,-1 0 0,0 0 15,1 0 0,-1 0-31,0 0 16,0 0-16,1 0 15,-1 0-15,0 0 16,1 0-16,-1 0 16,0 0 15,0 0-15,1 0-16,-1 0 15,0 0 1,1 0 15,-1 0-15,0 0-1,0 0 17,1 0-17,-1 0-15,0 0 16,1 0 15,-1 0-15,0 0-1,1 0 48,-1 0-48,0 0 1,0 0 15,1 0 16,-23 0-31,23 0 15,-1 0-31,0 0 31,0 0 1,1 0 14,-1 0-14,0 0 30,1 0-62,-1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6:49.963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 22 0,'0'21'47,"22"-21"47,0 0-78,-1 0 31,1 0-32,0 0 1,-1 0-1,1 0 17,0 0-17,0 0 1,-1 0 0,1 0 249,21 0-249,-21 0-1,22 0 1,-23 0 0,23 0-1,-23 0 1,1 0 0,0 0 15,-1 0-16,1 0 1,0 0 15,0 0-15,-1 0 0,1 0 202,-44 0-108,1 0-95,-1 0 63,0 0-31,0 0-31,1 0 78,21 22-79,-22-22 1,0 0-16,1 0 16,-1 0-16,0-22 15,1 22 1,-1 0 15,0 0 47,0 0-15,1 0-48,-1 0 1,0 0 0,1 0-16,-1 0 15,0 0-15,0 0 16,1 0-16,-1 0 15,0 0 17,1-21-32,-1 21 31,0 0-15,0 0 62,1 0-63,-1-22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7:10.585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83 0,'22'0'46,"-1"-21"17,1 21 62,-22-22-94,22 22-31,-1 0 16,1 0 359,0 0-360,-1 0 1,1 0 47,0 0-32,0 0-16,-1 0 1,1 0 0,0 0-1,-1 0 1,1 0 0,0 0 30,0 0 1,-1 0-31,1 0 15,0 0 0,21 0 1,-21 0 15,0 0-1,-1 0-46,1 0 47,21-22-15,-21 22 30,0 0-15,0 0-16,-1 0-15,1 0-1,0 0 32,-1 0-31,1 0 0,0 0-1,-1 0 1,1 0-16,0 0 15,0 0-15,-1 0 16,1 0 15,0 0-31,-1 0 32,1 0 30,0 0-46,0 0-1,-1 0 1,1 0 0,0 0 15,-1 0-16,1 0 1,0 0 15,0 0-31,-1 0 16,1 0 15,0 0 16,-1 0-16,1 0 1,0 0-1,-22 22-16,22-22 1,-1 0 31,1 0-31,0 0 30,-22 22-30,21-22 297,23 0-298,-1 0 1,-43 21-1,22-21 564,-44 22 155,0-22-718,1 0-1,-1 0 16,0 22 32,1-22-16,-1 0-32,0 0 17,1 0 15,-1 0-32,0 0 1,0 0 62,1-22-16,-1 22-46,0 0 0,1 0 46,-1 0-46,0 0 15,0 0-15,1 0-1,-1 0 1,0-22 0,1 22-1,-1 0 1,0 0 31,0 0-16,1 0 47,-1 0-47,0 0 16,1 0-16,-1 0 1,0 0 15,0 0-1,1 0-30,-1 0 31,0 0-16,1 0 16,-1 0-31,0 0 31,1 0-1,-1 0-14,0 0-17,0 0 32,1 0 0,-1 0-16,0 0-15,1 0 31,-1 0-16,0 0 32,0 0-32,1 0-16,-1 22 17,0-22-17,1 0 1,-1 0 0,0 0-1,0 0 32,1 0-31,21 22-16,-22-22 15,0 21 17,1-21 14,-1 0 314,0 0-345,0 0 1,1 0 0,-1 0-1,0 0 1,1 0 109,-1-21 78,0 21-203,1 0 63,21-22 468,21 22-500,-21-22-31,22 22 31,0 0-15,-1 0 31,1-21-32,0 21 1,-1 0-16,1-22 31,0 22-15,0 0 0,-1 0-1,1 0 1,0 0 15,-1 0-15,1 0 15,0 0 0,0 0 0,-1 0-15,1 0 0,0 0 15,-1 0-15,1 0-16,22 22 15,-23-22 1,1 0-1,0 21 1,-1-21 15,1 0-15,0 0 31,0 0-16,-1 0-31,1 0 31,0 0-15,-1 0 15,1 0-31,0 0 16,-1 0-1,1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7:44.10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911 18 0,'44'0'110,"21"0"-110,0 0 0,0 0 15,-43 0-15,0 0 16,21 0-16,0 0 16,-21 0-16,0 0 15,0 0-15,21 0 16,-21 0 15,-1 0 0,1 0 1,0 0-1,0 0-31,-1 0 16,1 0 15,0 0-16,-1 0 1,1 0 15,0 0 1,-1 0-17,1 0 1,0 0-1,0 0 1,-1 0 0,1 0-1,0 0 1,-1 0 0,1 0-1,0 0-15,0 0 16,21 21-1,-21-21 17,-1 0-32,1 0 31,0 22-15,0-22 15,-1 0-16,1 0 1,0 0 0,-1 0-1,23 22 17,-22-22-1,-22 21 125,0 1-140,0 0 15,0 0 266,-44-22-282,-21 0-15,43 0 16,-21 0-16,-1 0 16,1 0-1,0 0-15,21 0 16,0 0-16,-21 0 16,-1 0-16,23-22 15,-1 22-15,-43-22 16,43 0-1,0 22-15,1 0 16,-1 0 0,0 0-1,1 0 1,-1 0 0,0 0-16,0 0 15,1 0 1,-1 0 15,0 0 16,1 0-31,-1 0-1,0 0-15,0 0 31,1 0-31,-1 0 16,0 0 0,1 0-1,-1 0 1,0 0 0,0 0-1,1 0 1,-1 0-1,0 0 1,1 0-16,-1 0 47,0 0-31,1 22-1,-1-22 16,0 0-15,0 0 47,44 0 827,0 0-859,0 0-31,-1 0 16,1 0 0,0 0-16,-1 0 15,23 0 1,-23 0 0,1 0-16,0 0 15,0 0 1,-1 0-1,1 22-15,21 0 16,-21-22 0,0 0-1,0 21 1,-1-21 0,23 22-1,-23 0 1,23-22 31,-44 21 31,22-21-63,-1 22 17,1 0 15,0-22-32,-1 0 1,1 0 15,-22 22-15,22-22-1,-1 0 110,-21 21-93,0 1-17,-21 0-15,21-1 31,0 1 173,0 0-189,0 0-15,21-22 16,23 21-1,-22-21-15,21 0 16,0 22 0,-21 0-16,22-22 15,-23 0-15,1 0 16,0 21 0,-1-21-1,1 0-15,0 0 16,0 0-1,21 0 17,-21 0-17,-1 0-15,1 0 16,-22-21-16,22 21 16,-22-22-1,22 22-15,-1 0 0,1 0 16,0-22-1,21 22 1,-21 0 0,-1-21-1,1 21 17,0 0-17,0-22-15,-1 22 16,1 0-1,0 0-15,-1 0 16,1 0 15,0 0 1,0 0-17,-1 0-15,1 0 16,0 0-1,-1 0 17,1 0-17,0 0 1,0 0 15,-1 0-15,1 0-1,0 0-15,-1 0 16,1 0 15,0 0-15,0 0 0,-1 0-1,1 0 1,0 0 15,-1 0 0,1 0 63,0 0-31,-1 0 124,1 0 16,-22 22-15,22-22-157,-22 21 453,-22-21-406,-21 0 1,21 22-79,0-22 15,1 0 1,-1 0-16,0 0 15,1 0-15,-23 0 16,22 0 0,1 0-16,-1 0 15,0 0 1,-21 0 0,21 0-1,0 0-15,1 0 16,-1 0-16,0 0 15,1 0-15,-1 0 16,0 0-16,0 0 31,1 0-31,-1 0 16,0 0-16,1 0 16,-1 0-16,0 0 15,0 0-15,1 0 16,-1 0-1,0 0 17,1 0-17,-1 0 1,0 0-16,-21 0 16,21 0-1,-21 0 1,21 0-16,0 0 15,1 0-15,-1 0 16,0 0 0,0 22-1,1-22 17,-1 0-1,0 0-16,1 0 1,-1 0 0,0 0-16,0 0 15,1 0 1,-1 0 0,0 0-16,1 0 15,-1 0 1,0 0-16,0 0 15,1 0 1,-1 0 0,0 0-1,1 0 17,-1 0-17,0 0 1,1 0-1,-23 0-15,22 0 16,1 0 0,-1 0-16,-21 0 15,-1 0 1,22 0-16,-21 0 16,21 0-16,1 0 15,-1 0-15,0-22 16,0 22-16,1 0 15,-1 0-15,0 0 16,1 0 0,-1 0-1,0 0 1,1 0 0,-1 0 15,0 0-31,0 0 15,1 0 1,-1 0 0,0 0-1,1 0-15,-23 0 16,22 0 0,1 0-1,-1 0 1,0 0-16,1 0 15,-1 0 1,0-22-16,0 22 31,1 0-31,-1 0 32,0 0-32,1 0 31,-1 0-16,0 0 1,0-21 0,1 21-1,-1 0 1,0 0-16,1 0 31,-1 0 0,0 0 32,1 0-47,-1 0 15,0 0-16,-21 0 17,21 0-17,0 0 1,1 0-16,-1-22 16,0 22-1,0 0 1,1 0-1,-1 0 298,-21 0-251,21 0 142,44 0 77,21 0-250,-21 0-15,-1-22-1,23 22-15,-22-22 16,-1 22 0,1 0-1,0 0-15,-1-21 16,1 21 15,0-22-15,0 22 15,-1 0 0,1 0-15,0 0-1,-1 0-15,23 0 16,-1 0 0,-21 0-16,21 0 15,-21 0 1,21 0 0,-21 0-1,0 0 1,0 0 15,-1 0-15,1 0-16,21 0 15,-21 0 1,0 0 0,21 0-1,1 0 1,-23 0-16,23 22 0,-22-22 15,-1 0-15,23 0 16,-23 0-16,1 0 16,21 21-16,1-21 15,-1 22 1,1-22 0,-23 0-1,1 0 1,0 0-1,21 0 1,-21 0 0,0 0-1,-1 0 1,1 0-16,0 0 16,0 0-1,-1 22-15,1-22 16,0 0-16,21 0 15,0 22-15,-21-22 16,0 0-16,0 0 16,-1 0-1,1 0-15,0 0 16,-1 21 0,1-21-16,0 0 78,-22 22-47,0 0-15,0 21-16,0 0 15,0 1-15,-22-22 16,22-1-16,0 1 15,-22 0-15,22-1 16,-21-21-16,21 22 16,-22 0-16,0 0 15,22-1 1,-21 1 0,-1-22 249,0 0-249,0 0-16,-21 0 31,21 0-15,1 0-1,-1 0-15,-21 0 16,21 0-16,0 0 16,0 0-16,-21-22 15,0 22 1,21 0-16,0 0 15,0 0 17,1 0-17,-1 0 1,0 0-16,1 0 16,-1 0-1,0 0-15,0 0 16,1 0 15,-23 0-31,1 0 0,0 0 16,21 0-16,0 0 15,0 0-15,1 0 16,-1 0 0,0 0-1,-21-21 16,21 21 94,0 0-93,1-22-17,-1 22 17,0 0-1,1 0-31,-1 0 31,0 0 0,0 0 32,1 0 15,-1 0-47,0 0 32,1 0-1,-1 0-31,22-22 423,43 22-439,-21-22 1,0 22-16,21-21 31,-21 21-15,0 0-16,-1 0 15,1 0 17,0 0 14,-1 0-30,1 0 0,0 0-1,0 0 1,-1 0 15,1 0-15,0 0-1,-1 0-15,23 0 16,-1 0 0,-21 0-16,0 0 15,-1 0 1,1 21 0,0-21-16,-22 22 15,21-22-15,23 0 16,-22 0-1,-1 0 1,1 0 0,0 0-1,-1 0 1,1 0 0,0 22-16,21-22 15,1 22-15,-23-22 16,1 0-16,0 0 15,0 0 1,-1 0-16,1 0 16,0 0-16,-1 0 15,23 0-15,-23 0 16,1 0-16,22 0 16,-23 0-16,1 0 15,0 0-15,21 0 16,-21 0-1,0 0-15,-1 0 16,-21 21-16,22-21 16,0 0-1,-1 0 1,1 0-16,0 0 31,21 0 0,-21 0-15,0 22 0,-1-22-1,1 0-15,0 0 16,0 0-16,-1 22 16,23-22-16,-23 0 15,1 0-15,0 0 16,-1 0 15,1 0-15,0 0 15,0 0 31,-1 0 126,1 0-172,0 0-1,-1 0 16,1 0 1,0 0-1,0 0-15,-1 0 15,1 0 0,0 0 235,-1 0-251,1 0 1,0 0 406,-44 0-78,0 0-344,1 0 15,-1 0 1,0 0-16,1 0 15,-1 0 1,-22 0 0,23 0-1,-23 0-15,23-22 16,-23 22-16,-21 0 16,22 0-16,-1-22 15,-21 22-15,0 0 16,22-21-1,-1 21-15,22 0 16,-21 0-16,0 0 16,-1 0-16,22 0 15,1 0-15,-1 0 16,0 0-16,1 0 16,-1 0-1,0 0-15,0 0 63,1 0 77,21 21-46,0 23-78,0-23-1,0 23 1,0-22 0,0-1-1,0 1 16,0 0-31,0-1 16,0 1 15,0 0-15,0 0-16,0-1 31,-22 1 250,0-22-265,1 0-16,-1 0 16,0 0-1,1 0-15,-1 0 16,-22 0 15,23 0-15,-1 0 15,0 0-15,1 0-16,-1 0 15,0 0 17,0 0-1,1 0-31,-1 0 15,-21 0 1,21 0 31,0 0-47,0 0 31,1 0-15,-1 0-16,0 0 47,1 0-47,-1 0 15,-21 0-15,21 0 16,0 0 0,0 0-16,1 0 15,-1 0 32,0 0-47,1 0 16,-1 0-1,0 0 17,0 0 14,1 0 64,-1 0-95,0 0 64,1 0-64,-1 0 16,0-22 1,0 22 30,1-21-62,-1 21 31,0 0 16,1-22-31,-1 22 109,0 0-109,0-22 77,1 0 142,21 1-204,21 21-15,1 0-16,0 0 31,0 0-16,-1 0 1,1 0 15,0 0-31,-1 0 16,1 0 15,0 0-15,0 0 15,-1 0 0,1 0 16,0 0-31,-1 0-1,1 0 1,0 0-16,0 0 16,-1 0-1,1 0 1,0 0 15,-1 0-31,1 0 16,-22 21-16,22-21 15,0 0 1,-22 22-16,21-22 31,1 0-15,-22 22-16,22-22 31,-1 0-15,1 22-1,0-22 1,-1 0-16,1 0 16,-22 21-1,22-21 1,0 0-16,-1 0 16,-21 22-16,22-22 15,0 0-15,-1 0 0,1 0 16,0 0 15,0 22-15,-1-22-16,1 0 15,0 0 17,21 0-17,1 0 1,-23 0-1,1 0 17,0 0-1,-1 0-31,1 0 16,21-22-1,-21 22 1,22 0-1,-23 0 17,1 0-17,0 0 17,-1 0-17,1 0 16,0 0-31,0 0 16,21 0-16,-21-22 16,-1 22-16,1 0 15,0 0 17,0 0-17,-1 0-15,1 0 0,0 0 16,-1 0-16,1 0 15,0 0 1,21 0 15,-21 0 1,0 0-32,-1 0 15,1 0-15,0 0 31,-1 22-15,1-22 31,0 0-31,0 0 15,-1 0-31,1 0 47,0 0 218,-1 0-233,1 0-17,0 22-15,0-22 31,-1 0 1,1 0-17,0 21 1,-22 1 234,0 0-172,0-1-31,0 1 31,0 0 0,-22-22 32,0 0-110,1 0 15,-1 0 1,0 0-1,0 0-15,1 0 16,-1 0 0,0 0 15,1-22-31,-1 22 31,0 0-15,0 0-1,1 0 1,-1 0-16,-21 0 31,43-22-31,-22 22 16,0 0 0,1 0-16,-1 0 31,0 0-16,0 0 1,1 0 0,-1-21-1,0 21 17,1 0-32,-1 0 15,0 0 1,-21 0-1,21 0 1,0 0 0,1 0-16,-1 0 15,0 0 1,0 0-16,1 0 16,-1 0-1,0 0-15,1 0 16,-1 0-1,0-22-15,0 22 16,1 0 0,-1 0-1,0 0-15,1 0 16,-1 0 0,0-22-1,1 22 1,-1 0-1,-22 0 17,23 0-17,-1 0 1,0 0 0,1 0-16,-1 0 31,0 0-16,-21 0 1,21 0 15,0 0-31,1 0 16,-1 0 0,0 0 15,0 0-16,1 0 1,-1 0 15,0 0-15,1 0 15,-1 0-31,0 0 16,-21 0-1,21 0 1,0 0 15,1 0 1,-1 0-32,0 0 46,1 0-14,-1 22-17,-22 0 1,23-22 62,-23 0 125,23 0-187,-1 0 31,0 0-32,0 0 1,1 0 15,-1 0 0,0 0 157,1 0-188,-1 0 16,0 0 77,0 0 17,22-22-17,22 22 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8:09.710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66 44 0,'21'0'157,"1"-22"-142,21 22 32,-21 0-31,21-21 15,-21 21 0,0 0-15,0 0 0,-1 0-16,1 0 15,0 0 1,-1 0-1,1 0-15,0 0 32,0 0-17,-1 0 17,1 0-32,0 0 31,-1 0-31,1 0 31,0 0-31,0 0 16,-1 0 46,1 0-46,0 0-1,-1 0 17,1 0-1,0 0 0,0 0 0,-1 0 16,-21 21-47,22-21 16,0 0-16,-1 0 31,1 0 0,0 0-15,-1 0 0,1 0-1,0 22-15,0-22 16,-1 0 0,1 0-1,0 0 1,-1 22 15,1-22-31,0 0 0,0 0 16,-1 0-1,23 0 1,-44 22 15,21-22-31,1 0 0,0 0 16,0 0-16,-1 0 15,1 0 1,0 0-16,-1 0 16,23 0-1,-22 0 1,-1 0-16,1 0 0,0 0 16,-1 0-1,1 0 16,0 0-15,-1 0-16,1 0 31,22 0-15,-23 0-16,1 0 16,0 0-1,-1 0-15,1 0 16,0 0-1,0 0 1,-1 0-16,1 0 16,0 0-16,-1 0 15,23 0 1,-22 0 0,-1 0-1,1 0 16,0 0-31,-1 0 16,1 0 0,0 0-16,-1 0 15,1 0 1,0 0-16,0 0 16,21 0-16,-21 0 15,-1 0-15,1 0 0,22 0 16,-23 0-16,1 0 15,0 0-15,-1 0 16,1 0-16,0 0 16,21 0-1,-21 0 1,21 0-16,-21 0 16,0 0-16,0 0 15,-1 0 1,23 0-16,-1 0 15,-21 0 1,21 0 0,-21 0-1,0 0-15,-1 21 16,1-21-16,0 0 16,21 0-16,-21 0 15,0 0-15,21 0 16,-21 0-16,-1 0 15,1 0-15,22 0 16,-23 0 0,1 0-16,0 0 15,-1 0 1,1 0-16,0 0 16,0 0-1,21 0-15,-21 0 31,-1 0-15,1 0 0,0 0-1,-1 0 1,1 0-16,0 0 16,0 0-1,-1 0 1,23 0-1,-23 0 1,23 0 0,-22 0-1,-1 0-15,1 0 16,0 0-16,-1 0 16,1 0 15,0 0 0,0 0-31,-1 0 63,1 0-32,0 0 0,-1 0-31,1 0 16,0 0 62,0 0-31,-1 0-32,1 0 1,21 0 0,-21 0-1,0 0 16,-1 0-15,1 0 0,0 0 31,0-21-16,-66 21 297,-21 0-328,22 0 16,-1 0-16,-21 0 15,0 0-15,22 0 0,-1 0 16,22 0-16,-21 0 15,21 0-15,1 0 16,-1 0 0,0 0-16,0 0 15,1 0-15,-23 0 16,23 0 0,-23-22-16,1 22 15,21 0-15,0 0 16,-21 0-16,21 0 15,1 0 1,-1-22 0,0 22-16,0 0 15,-21-22 1,0 22 0,21 0-1,-22 0-15,1 0 16,21 0-1,-21 0-15,21 0 0,0 0 16,1 0-16,-1 0 16,-21 0-16,-1 0 15,22 0 1,1 0-16,-1 0 16,0 0-16,1 0 15,-1 0 16,0 0-15,1 0 0,-1 0-1,0 0 1,0 0-16,-21 0 16,21 0-1,-21 0 1,21 0-16,0 0 15,1 0-15,-23 0 16,23 0 0,-23 0-1,22 0 17,1 0-17,21 22-15,-22-22 16,0 0-16,1 0 15,-1 0 1,0 0 0,0 0-16,1 0 15,-1 0-15,0 0 16,1 0 0,-1 0-16,0 0 15,1 0 1,-1 0-1,0 0-15,0 0 16,-21 0-16,21 0 0,-21 0 16,21 0-1,0 0-15,1 0 16,-1 0-16,-21 0 16,21 0-1,0 0-15,-21 0 31,21 0-31,-21 0 16,21 0-16,0 0 16,-21 0-16,21 0 15,0 0-15,-21 0 16,21 0-16,1 0 16,-23 22-16,1-22 15,-22 0-15,21 0 0,-21 0 16,0 0-16,21 0 15,1 0-15,21 0 16,-21 0-16,21 0 16,1 0-16,-1 0 47,0 0-32,0 0 1,1 0-16,-1 0 15,0 0 1,1 0 0,-1 0-1,0 0-15,0 0 16,1 0-16,-1 0 16,0 0-1,-21 0 1,21 0 31,0 0-32,1 22 1,-1-22-16,0 0 16,1 0-16,-1 0 15,0 0-15,0 0 16,1 0-1,-1 0 142,-21 21-142,21 1 1,-21-22 0,43 22-1,-22-22 1,0 21 62,22 1-47,-22-22 219,22 22-203,0-1 78,0 1-47,22-22 47,0 0 0,0 0 94,-1 0-157,1 0-30,0 0-17,-1 0-15,1 0 16,0 0-16,-1 0 16,1 22-16,0-22 31,0 0-31,-1 0 31,1 0 32,0 22-32,-1-22 0,1 0-15,0 0-1,0 0 1,-1 0 0,1 0-16,0 0 15,21 0 1,-21 21-1,0-21 1,-1 0-16,1 0 16,0 22-16,-1-22 15,1 0-15,0 0 16,0 0-16,-1 0 16,1 0-1,0 22-15,-1-22 16,1 0-16,0 0 15,-1 0 1,1 0 0,0 0-1,0 0 1,-1 0-16,1 0 16,0 0-1,-1 0-15,1 0 16,0 0-16,0 0 15,-1 0 1,1 0-16,0 0 16,-1 0-16,1 0 15,0 0-15,0 0 16,-1 0 0,1 0-16,0 0 31,-1 0-31,1 0 15,0 0 1,0 0 0,21 0-1,-21 0 1,-1 0 0,1 0-1,0 0-15,-1 0 16,1 0-16,0 0 15,0 0-15,21 0 16,-21 0-16,-1 0 16,23 0-16,-1 21 15,1-21-15,-23 0 16,23 0 0,-22 0-1,-1 0-15,1 0 16,0 0-16,-1 0 15,1 0-15,0 0 16,-1 22 0,1-22-1,0 0 1,0 0 0,-1 0-1,1 0-15,0 0 16,-1 0-1,1 0-15,22 0 16,-23 0-16,23 0 16,-1 0-16,-21 0 15,0 0-15,-1 0 16,1 0 0,0 0 15,-1 0-31,1 0 15,0 0 1,21 0 0,-21 0 15,0 0-15,-1 0-16,1 0 15,0 0 1,-1 0-1,1 0-15,0 0 16,-22 22 0,22-22-16,-1 0 15,1 0-15,0 0 16,-1 0 0,1 0-16,0 0 15,0 0 1,-1 0 15,1 0-15,0 0-1,-1 0 1,1 0 0,0 0 15,0 0-31,-1 0 15,1 0 1,0 0 0,-1 0-1,1 0 1,0 0 15,0 0 0,-1 0-15,1 0 15,0 0-31,-1 0 32,1 0-32,0 0 15,-1 0 16,1 0-15,0 0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8:15.938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 63 0,'22'0'31,"0"0"-16,0 0 1,21-22 15,-21 22-15,21 0 15,-21 0-15,21 0-1,-21-22 1,21 22-16,-21 0 16,22 0-16,-23 0 15,1 0-15,0 0 16,-1 0 0,1 0-1,0 0-15,-1 0 16,1 0 15,0 0-31,0 0 16,-1 0-1,1 0 1,0 0 0,-1 0-16,1 0 15,0 0 1,0 0-1,-1 0 17,1 0-17,0 0 17,-1 0-32,1 0 31,0 0 16,0 0-32,-1 0-15,1 0 16,0 0 0,21 0-1,-21 0 1,0 0-1,-1 0-15,1 22 16,0-22 0,-1 0-16,1 0 15,0 22-15,-1-22 16,1 0-16,0 0 16,21 0-16,-21 0 31,0 0-16,-1 0-15,1 22 16,0-22 0,21 0-1,-21 0 1,0 0 0,-1 0-1,1 0-15,22 21 16,-23-21-1,1 0 1,0 0-16,21 22 16,-21-22 15,0 0 0,-1 0-15,1 0 15,0 0-15,-1 0-1,1 0 1,0 0 15,-1 0 0,1 0-15,0 0 0,0-22 15,-1 1 0,1 21-15,0-22 31,-44 22 390,0 0-437,1 0 31,-1 0-15,0 22 15,0-22-31,1 0 32,-23 0-17,23 0-15,-1 0 16,0 21-16,-21-21 15,21 0 1,0 0-16,1 0 16,-1 0-1,0 0 1,1 0-16,-1 0 16,0 0 30,0 0-30,1 0 0,-1 0-1,0 0 1,22 22-16,-21-22 31,-1 0-15,0 0-1,0 0 1,-21 0 0,21 0 15,1 0-15,-1 0-16,0 0 15,0 0 1,1 0-1,-1 0 1,0 0 0,1 0-1,-23 0 1,23-22-16,-1 22 16,0 0-1,0-21 1,1 21-1,-1 0-15,0 0 16,1 0-16,-1 0 31,0 0 1,0 0-17,1-22 1,-1 22-16,0 0 15,1 0 1,-1 0 0,0 0-1,0 0-15,1 0 16,-1 0 0,0 0-1,1 0 1,-1 0-1,22-22 1,-22 22-16,0 0 16,1 0-1,-1 0-15,0 0 16,1 0 0,-1 0-16,0 0 15,1 0-15,-1 0 16,0 0-1,0 0 32,1 0-15,-1 0-17,0 0 16,1 0 16,-1 0-15,0 0-17,0 0-15,1 0 31,-1 0-15,0 0 15,-21 0 16,21 0 0,0 0 16,1 0-32,-1 0 94,22 22-125,-22-22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8:28.329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469 0 0,'-22'43'219,"0"-43"-203,22 22-1,-21-22 1,-1 0 0,0 0-1,1 0 1,21 21-16,-22-21 16,0 0-1,0 0 1,1 0 15,-1 0 0,0 0-15,1 0 15,-1 0-15,0 0-1,0 0 17,1 0-1,-1 0 16,0 0-16,1 0 0,-1-21-15,0 21 15,44 0 375,-22-22-156,22 22-46,-1-22-173,1 22 0,0 0 0,-1 0-15,1 0 0,0 0-1,0 0 16,-1 0 1,1 0-17,0 0 17,-22 22-17,21-22 16,1 0-15,0 0 15,0 22-31,-1-22 32,1 0-17,-22 21 1,22-21-1,-1 22 17,1-22 46,0 0-63,-1 0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8:44.412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0 451 0,'22'0'203,"-1"0"-187,1 0-16,0 0 15,-1 0-15,1 0 16,0 0-1,0 0-15,-1 22 16,1-22 0,0 0-16,-1 0 15,1 0-15,0 0 32,0 0-32,-1 0 31,1 0-16,0 0 1,-1 0-16,1 0 16,21 0-16,-21 0 15,22 0-15,-23 0 16,23 0-16,-23 0 16,23 0-16,-1 0 15,-21 0 1,21 0-16,1 0 15,-22 0-15,21 0 32,0 0-32,1 0 15,-22 0-15,-1 0 16,23 0-16,-23 0 16,1 0-1,0 0 1,-1 0-1,1 0 1,0 0-16,0 0 16,-1 0-16,1 0 0,0 0 15,-1 0-15,1 0 16,0 0-16,0 0 16,21 0-1,-21 0 1,-1 0-1,1 0-15,0 0 32,0 0-32,-1 0 15,1 0 1,0 0 0,-1 0-1,1 21-15,0-21 16,0 0-1,21 0 1,-21 0 0,-1 0-1,1 0 1,0 0 0,-1 0-1,23 0 32,-22 0-16,-1 0 1,1 0-17,0 0 1,-1 0-16,1 0 15,0 0 1,0 0 0,-1 0-1,1 0 63,0 0-62,-1 0 31,-42 0 594,-1 0-641,0 0 15,1 0-15,-1 0 16,-22 0-1,23 0-15,-1 0 16,-21 0-16,21 0 16,0 0 15,0 0-31,1 0 16,-1 0-1,-21 0-15,21 0 16,0 0-16,1 0 15,-1 0-15,0 0 16,-21 0-16,21 0 16,-21 0-16,21 0 0,-43-21 15,21 21-15,1 0 16,21-22-16,0 22 16,-43 0-1,44 0-15,-1 0 16,0 0-16,0 0 15,1-22 1,-1 22-16,0 0 16,1 0-1,-1 0 17,0 0-17,1 0 1,-1 0-16,0 0 15,0-22 1,1 22-16,-1 0 16,0 0-1,1-21-15,-1 21 16,0 0 31,0 0-47,1 0 15,-1 0 1,0 0 15,1-22-15,-1 22 15,0 0-15,0 0 62,1-22 63,21 1-126,0-1 16,-22 0-15,22 0 15,0 1 16,-22 21-31,22-22 62,0 0-31,0 1 0,-43-1 187,-1 22-218,23 0-16,-23 0 15,23 0 1,-1 0 0,0 0 15,1 0-16,21-22 1,-22 22-16,0 0 16,0 0-1,22-22 1,-21 22 31,-1 0-32,0 0 17,1 0-32,-1 0 31,0 0-15,0 0 30,1 0-14,21-21 249,21 21-265,1 0-1,0-22-15,0 22 16,-1 0-1,1 0 1,0 0 0,21 0-16,1-22 31,-23 22-31,23-21 16,-23 21-1,1 0-15,21 0 16,-21 0-16,22 0 15,-1 0-15,0 0 16,1 0-16,-1 0 0,22 0 16,-43 0-16,0 0 15,0 0-15,-1 0 16,1 0 0,21 0-16,-21 0 15,0 0-15,0 0 16,43 0-16,-22 0 0,0 0 15,-21 0-15,0 0 16,21 0-16,1 0 16,-23 0-16,1 0 15,22 0-15,-23 0 16,1 0-16,21 0 16,1 0-1,-22 0 1,43 21-16,-44-21 15,1 0 1,0 0 15,0 0-15,-1 0 15,1 0 32,-22 22-32,22-22-31,-1 0 16,1 0-1,0 0 16,-1 22 1,1-22-17,0 0 1,0 0 0,21 21-1,-21-21 1,-1 0-1,1 0-15,0 0 32,0 0-17,-1 0 1,1 0 15,21 22-15,-21-22-1,0 0 1,0 0 0,-1 0-16,1 0 15,0 0 1,-1 0-16,1 0 16,0 0-1,-1 0 1,1 0-16,0 0 31,0 0 0,-1 0-15,1 0 0,0 0-1,-1 0 1,1 0-1,0 0-15,0 0 16,-1 0 15,1 0-15,0 0 0,-1 0 15,1 0 47,0 0-47,0 0-15,-1 0-16,1 0 15,21 0-15,-21 0 16,0 0-16,21 0 16,-21 0-16,43-22 15,-43 22 1,-1 0-16,1 0 16,0 0-16,0 0 15,-1 0 1,1 0-16,0 0 15,-1 0 17,1 0-17,0 0 17,0 0-17,-1 0 1,1 0-16,0 0 31,-1 0-15,1 0-16,0 0 15,0 0-15,-1 0 16,1 0-16,0 0 16,21 0-1,-21 0 1,0 0-1,-1 0-15,1 0 16,0 0-16,-1 0 16,23 0-16,-23 0 15,23 0 1,-22 0 0,-1 0-1,23 0-15,-23 0 16,1 0-1,22 0-15,-23 0 32,1 0-17,0 0 1,-1 0 0,1 0-1,-22-21 1,22 21 46,0 0 79,-1 0-110,1 0 16,0 0 0,-1 0 344,1-22-345,0 22-46,0 0 32,-1-22-17,-42 22 970,-1 0-985,-22 0 15,23 0 1,-1 0 0,0 0-1,1 0 1,-1 0-1,0 0 17,0 0-32,1 0 31,-1 0 0,0 0 0,1 0-15,-1 0-16,0 0 16,0 0-1,1 0-15,-1 0 16,0 0 0,1 0-1,-1 0 1,0 0-16,0 0 15,1 0 1,-1 0 0,-21 0 31,21 0-16,0 0-16,1 0 1,-23 0 0,22 0-1,1 0 1,-1 0-16,0 0 16,1 0-16,-1 0 15,-22 0-15,23 0 0,-1 0 16,-21 0-16,21 0 15,0 0-15,0 0 16,1 0-16,-1 0 16,0 0-16,1 0 15,-1 0 1,0 0 0,0 0-16,1 0 15,-1 0-15,0 0 141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10-18T15:28:49.137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0,'22'0'218,"-1"0"-186,1 0-17,0 0 1,0 0-16,21 0 15,22 0-15,-43 0 16,21 0-16,1 0 0,-1 0 16,0 0-16,1 0 15,-22 0 1,21 0 0,-21 0-1,-1 0-15,1 0 16,22 0-16,-23 0 15,23 0-15,-23 0 16,1 0-16,22 0 16,-1 0-16,-21 0 15,-1 0-15,23 0 16,-23 0-16,1 0 16,22 0-16,-23 0 15,1 0 1,0 0-16,-1 0 15,1 0 1,0 0 0,0 0-1,-1 0-15,1 0 16,0 0-16,21 0 16,1 0-16,-23 0 0,23 0 15,-23 0-15,45 0 16,-45 0-16,1 0 15,21 0-15,1 0 16,-1 0-16,-21 0 16,21 0-16,-21 0 15,0 0 1,-1 0-16,1 0 16,0 0-1,0 0-15,-1 0 16,23 0-1,-23 0 1,1 0 0,0 0-1,0 0 1,-1 0 46,1 0 1,0 0-16,-1 0-16,1 0 0,0 0-15,-1 0 125,1 0-110,0 0-16,0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0A56-D10F-45A8-BF86-6F73AD70C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A330E-582A-4ACF-92F9-131AAF843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6629-0F21-491C-936C-BB205FA9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464B-3CF9-45F7-993C-369E7741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2098-900C-427B-898B-E7837EFE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2075-A0C7-4584-B97A-10BE142E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20538-5A28-4916-9397-777C21F68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A36D-8997-42E9-ADD4-67FBDAA7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2FABD-B0F0-45B5-8214-4D7EDEE1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96B0-87F5-4394-A175-26AFF57A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033A8-D8B2-487C-A921-344DD5837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73389-A066-4018-B6A1-B8E86A571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D6EB-3527-45B1-8260-02C63629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2FEE-320B-4CD3-8F79-91A7FCBA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0395-D275-46C7-B0E1-67A96ABD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B81C-1E1F-45DF-BD74-61631BC3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D243-C8C1-4DE2-9AF5-484F173AF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4B84A-52B3-438D-9251-02CB332A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C36BC-C426-45DC-AE09-D6F83983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71E52-77E2-4B34-B9AB-40DAED84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1A6F-7415-4083-A97B-D707A9BF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A642F-A267-4CDD-AC96-B3499D3D8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C58B-4FC5-433E-A29F-C35D646F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5A225-CBF1-4B08-89A2-C75A1306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68CCE-1C48-42D3-863A-8E8B7ED2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CC48-2DC5-4C42-8BCE-75CEF36D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E6B0-BEDA-4B92-A3E5-7F9705557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0FAEE-EBC9-4247-97C5-1610C37C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2B1D-B0EE-4F12-AB08-DD6F04EE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0248F-88A4-419F-8788-24C06422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7F8C7-3F80-4719-AD48-3E8B9FE0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D740-2101-4C5A-85FC-AC30BFA1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A936-8D9D-436E-A875-637BDFCA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4273A-1F58-47D2-A77D-D5CD8EEA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B5BE8-4963-4F01-B82A-347061018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E3ECB-0A05-424C-BD2A-B245B75AD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53AA5-D22D-47D0-B787-1D1B03D3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01399-28FF-48D2-AC0B-EE272C4C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444E3-1A11-4026-9382-9FBB46D8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C4FC-40C5-4398-938A-67942517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D285E-910A-405B-8FE0-351B36FC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13383-1A40-49E5-9F16-0CBFBB07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82EA1-3BF0-4014-B810-76EC4B86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8C1AD-9F7A-4817-9E6E-6D94880F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62DFF-1710-439A-8302-EFEA4D6E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D6DD-4416-4F6E-AC05-77E7A6C4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B431-EF42-43B9-A9EF-1AAB0DEC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92F7-7AAF-45B2-A0BE-92613F61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40C94-B1C3-4696-BF36-7020499DE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865E5-82CA-4B01-B31D-D5F3F960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5B14C-19D0-448E-8327-60DE316F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8D8CE-EFEF-4CCC-808F-7CA336D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6EB4-1BC1-4453-BABD-5FB5D9E1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26AA8-141A-4837-8245-EED1A6F3F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8BF60-3C0A-4781-9A24-088F18F3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4AC1C-2348-4B6E-9F55-0DC72D53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1FC4B-AAF5-4D77-A4F6-397705E4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0EFAB-65CB-497E-8913-FCC020B6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4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A26BC-F6DE-4DAC-A7E1-95732CE4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84BC-1836-41FF-AC0B-D874DAF93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6B35E-3DE1-4A4B-B50E-E07CDE0C0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A844-B33C-44EE-BC6C-E4AD81F237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74CFB-6E02-4F67-AAAF-7EA29DE38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22EB8-DADA-4C52-A089-9738AD10C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DD43-EBCF-43D1-9203-28192309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hristina.langer@ct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ph.outfitroom@ct.gov" TargetMode="External"/><Relationship Id="rId2" Type="http://schemas.openxmlformats.org/officeDocument/2006/relationships/hyperlink" Target="https://portal.ct.gov/DPH/Laboratory/Scientific-Support/Scientific-Support-Servic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langer@ct.go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.pn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24" Type="http://schemas.openxmlformats.org/officeDocument/2006/relationships/image" Target="../media/image13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56E2-1307-4D77-919C-18E3E3677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3" y="174171"/>
            <a:ext cx="10635343" cy="2394858"/>
          </a:xfrm>
        </p:spPr>
        <p:txBody>
          <a:bodyPr>
            <a:normAutofit/>
          </a:bodyPr>
          <a:lstStyle/>
          <a:p>
            <a:r>
              <a:rPr lang="en-US" sz="4400" b="1" dirty="0"/>
              <a:t>Connecticut Department of Public </a:t>
            </a:r>
            <a:br>
              <a:rPr lang="en-US" sz="4400" b="1" dirty="0"/>
            </a:br>
            <a:r>
              <a:rPr lang="en-US" sz="4400" b="1" dirty="0"/>
              <a:t>Health Laboratory</a:t>
            </a:r>
            <a:br>
              <a:rPr lang="en-US" sz="4400" b="1" dirty="0"/>
            </a:br>
            <a:r>
              <a:rPr lang="en-US" sz="4400" b="1" dirty="0"/>
              <a:t>STD Testing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39992-400C-4799-BCBE-4C4D63F2A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686" y="3298371"/>
            <a:ext cx="9590314" cy="2612571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Christina Langer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Supervising Microbiologist, Virology/Serology/STDs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Dr. Katherine A. Kelley State Public Health Laboratory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Connecticut Department of Public Health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395 West Street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Rocky Hill, CT 06067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christina.langer@ct.gov</a:t>
            </a:r>
            <a:endParaRPr lang="en-US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Ph: 860-920-6647, Fax: 860-920-6661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7A3F9EA-77FC-4218-AECB-BC6A5D66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2" t="50000" r="8156" b="25000"/>
          <a:stretch>
            <a:fillRect/>
          </a:stretch>
        </p:blipFill>
        <p:spPr bwMode="auto">
          <a:xfrm>
            <a:off x="10297885" y="5056639"/>
            <a:ext cx="1698171" cy="15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1148-360E-4A1F-BDE1-9A89797C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State of Connecticut Department of Public Health State Public Health Laboratory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44D0-541D-41B3-9B91-D5F2BD793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Laboratory Resources:</a:t>
            </a:r>
          </a:p>
          <a:p>
            <a:pPr lvl="1"/>
            <a:r>
              <a:rPr lang="en-US" b="1" dirty="0"/>
              <a:t>Collection Supplies and Test Requisition Forms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https://portal.ct.gov/DPH/Laboratory/Scientific-Support/Scientific-Support-Services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Collection supplies may be requested by calling Scientific Support Services at 860-920-6674 for by submitting an email request to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dph.outfitroom@ct.gov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b="1" dirty="0"/>
              <a:t>Directory of Clinical Testing Services</a:t>
            </a:r>
          </a:p>
          <a:p>
            <a:pPr marL="457200" lvl="1" indent="0">
              <a:buNone/>
            </a:pPr>
            <a:r>
              <a:rPr lang="en-US" sz="2000" u="sng" dirty="0">
                <a:solidFill>
                  <a:schemeClr val="accent1"/>
                </a:solidFill>
              </a:rPr>
              <a:t>https://portal.ct.gov/DPH/Laboratory/Clinical-Testing-Services/DCTS-101915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7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9B26-12ED-4CD1-BB20-7E03F01D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Happens at the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EFA0-4AFF-4241-83CE-5089A03F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Sample Receiving Area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Sample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Requisition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Accessioning &amp; Data Entry in LIS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Delivery to Laboratory for Testing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Testing Laboratory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Specimen: checked for proper labeling (name on tube must match name on test requisition), volume, proper collection tube for sample type &amp; tube outdate (CT/GC). Serum is aliquoted into transfer tubes and frozen.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Requisitions checked for errors and omissions.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1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3EA5-FFA6-4D8B-A909-00E9B9B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Testing Laboratory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D080C-4680-4178-B404-FC7B33EC1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Testing, Reporting and Checking Results for Accuracy.</a:t>
            </a:r>
          </a:p>
          <a:p>
            <a:r>
              <a:rPr lang="en-US" dirty="0"/>
              <a:t>Quality Assurance Report sent out for test requests with sample or requisition inconsistencies and omissions.</a:t>
            </a:r>
          </a:p>
          <a:p>
            <a:r>
              <a:rPr lang="en-US" dirty="0"/>
              <a:t>Testing Not Performed if specimen unlabeled, no specimen or inadequate specimen in tube, wrong collection kit for sample type collected, broken or leaking.</a:t>
            </a:r>
          </a:p>
          <a:p>
            <a:r>
              <a:rPr lang="en-US" dirty="0">
                <a:solidFill>
                  <a:srgbClr val="FF0000"/>
                </a:solidFill>
              </a:rPr>
              <a:t>Positive results:</a:t>
            </a:r>
          </a:p>
          <a:p>
            <a:pPr lvl="1"/>
            <a:r>
              <a:rPr lang="en-US" dirty="0"/>
              <a:t>Syphilis VDRL reactive </a:t>
            </a:r>
            <a:r>
              <a:rPr lang="en-US" u="sng" dirty="0"/>
              <a:t>and</a:t>
            </a:r>
            <a:r>
              <a:rPr lang="en-US" dirty="0"/>
              <a:t> TPPA reactive results called to submitter</a:t>
            </a:r>
          </a:p>
          <a:p>
            <a:pPr lvl="1"/>
            <a:r>
              <a:rPr lang="en-US" dirty="0"/>
              <a:t>All positive HIV results called to submitter</a:t>
            </a:r>
          </a:p>
          <a:p>
            <a:pPr lvl="1"/>
            <a:r>
              <a:rPr lang="en-US" dirty="0"/>
              <a:t>CT/GC, Herpes, Hepatitis positive results not called out unless a quality assurance issue needs to be resolved.</a:t>
            </a:r>
          </a:p>
        </p:txBody>
      </p:sp>
    </p:spTree>
    <p:extLst>
      <p:ext uri="{BB962C8B-B14F-4D97-AF65-F5344CB8AC3E}">
        <p14:creationId xmlns:p14="http://schemas.microsoft.com/office/powerpoint/2010/main" val="90065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A5EA-BD1D-4962-B862-6D2FE34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Syphilis Serology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B4E3-AAF2-467A-A5F7-6F1D244EC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077"/>
            <a:ext cx="10515600" cy="46138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diagnosis of syphilis infection still relies on both clinical evaluation and one of two multitest laboratory testing algorithms to indicate current or past infection with </a:t>
            </a:r>
            <a:r>
              <a:rPr lang="en-US" i="1" dirty="0"/>
              <a:t>Treponema pallidum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types of serological Syphilis tests:</a:t>
            </a:r>
          </a:p>
          <a:p>
            <a:pPr lvl="1"/>
            <a:r>
              <a:rPr lang="en-US" b="1" dirty="0"/>
              <a:t>Treponemal assays </a:t>
            </a:r>
            <a:r>
              <a:rPr lang="en-US" dirty="0"/>
              <a:t>– detect antibodies to </a:t>
            </a:r>
            <a:r>
              <a:rPr lang="en-US" i="1" dirty="0"/>
              <a:t>T. pallidum. </a:t>
            </a:r>
          </a:p>
          <a:p>
            <a:pPr marL="914400" lvl="2" indent="0">
              <a:buNone/>
            </a:pPr>
            <a:r>
              <a:rPr lang="en-US" dirty="0"/>
              <a:t>Treponemal tests include either IgM, IgG or total (IgG/IgM) antibodies. Antibodies detected by treponemal tests arise earlier than those detected by non-treponemal tests and typically remain detectable for life, even after successful treatment.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/>
              <a:t>Nontreponemal assays </a:t>
            </a:r>
            <a:r>
              <a:rPr lang="en-US" dirty="0"/>
              <a:t>– detect antibodies (IgG/IgM) directed against lipoidal antigens (cardiolipin, cholesterol and lecithin), released as a consequence of cell damage, which is elevated in numerous chronic conditions and infections including syphilis. </a:t>
            </a:r>
          </a:p>
          <a:p>
            <a:pPr marL="457200" lvl="1" indent="0">
              <a:buNone/>
            </a:pPr>
            <a:r>
              <a:rPr lang="en-US" sz="2000" dirty="0"/>
              <a:t>	Nontreponemal tests can provide an end point titer for positive samples. Titers decline after 	proper treatment over a period of months to years.</a:t>
            </a:r>
          </a:p>
        </p:txBody>
      </p:sp>
    </p:spTree>
    <p:extLst>
      <p:ext uri="{BB962C8B-B14F-4D97-AF65-F5344CB8AC3E}">
        <p14:creationId xmlns:p14="http://schemas.microsoft.com/office/powerpoint/2010/main" val="384260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70BE89-F2B0-4102-895C-6EEA0439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0"/>
            <a:ext cx="92987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69C8B-95E3-461D-A846-0D19EE68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4" t="30359" r="28633" b="35385"/>
          <a:stretch/>
        </p:blipFill>
        <p:spPr>
          <a:xfrm>
            <a:off x="140678" y="253218"/>
            <a:ext cx="11563642" cy="5824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8CB9C-55C4-48B6-A024-4744A0C5C000}"/>
              </a:ext>
            </a:extLst>
          </p:cNvPr>
          <p:cNvSpPr txBox="1"/>
          <p:nvPr/>
        </p:nvSpPr>
        <p:spPr>
          <a:xfrm>
            <a:off x="691376" y="6077243"/>
            <a:ext cx="11012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Association of Public Health Laboratories. Suggested Reporting Language for Syphilis Serological Testing-2</a:t>
            </a:r>
            <a:r>
              <a:rPr lang="en-US" sz="1400" baseline="30000" dirty="0"/>
              <a:t>nd</a:t>
            </a:r>
            <a:r>
              <a:rPr lang="en-US" sz="1400" dirty="0"/>
              <a:t> Edition. August 2020</a:t>
            </a:r>
          </a:p>
        </p:txBody>
      </p:sp>
    </p:spTree>
    <p:extLst>
      <p:ext uri="{BB962C8B-B14F-4D97-AF65-F5344CB8AC3E}">
        <p14:creationId xmlns:p14="http://schemas.microsoft.com/office/powerpoint/2010/main" val="147752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545B-B5DD-4684-9D28-83F211C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Traditional Syphilis Serology Testing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F19160-0E34-4EC5-8488-571FA4CB6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6" t="16637" r="27730" b="12575"/>
          <a:stretch/>
        </p:blipFill>
        <p:spPr>
          <a:xfrm>
            <a:off x="2369976" y="1258958"/>
            <a:ext cx="7417836" cy="5131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B226A-528A-461A-85B5-FFCC3C827DA9}"/>
              </a:ext>
            </a:extLst>
          </p:cNvPr>
          <p:cNvSpPr txBox="1"/>
          <p:nvPr/>
        </p:nvSpPr>
        <p:spPr>
          <a:xfrm>
            <a:off x="545805" y="6390167"/>
            <a:ext cx="1110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Association of Public Health Laboratories. Suggested Reporting Language for Syphilis Serological Testing-2</a:t>
            </a:r>
            <a:r>
              <a:rPr lang="en-US" sz="1400" baseline="30000" dirty="0">
                <a:solidFill>
                  <a:prstClr val="black"/>
                </a:solidFill>
              </a:rPr>
              <a:t>nd</a:t>
            </a:r>
            <a:r>
              <a:rPr lang="en-US" sz="1400" dirty="0">
                <a:solidFill>
                  <a:prstClr val="black"/>
                </a:solidFill>
              </a:rPr>
              <a:t> Edition. August 2020</a:t>
            </a:r>
          </a:p>
        </p:txBody>
      </p:sp>
    </p:spTree>
    <p:extLst>
      <p:ext uri="{BB962C8B-B14F-4D97-AF65-F5344CB8AC3E}">
        <p14:creationId xmlns:p14="http://schemas.microsoft.com/office/powerpoint/2010/main" val="69227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95F35-C1CA-4C9B-9748-7E3747867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" t="10375" r="14974" b="3554"/>
          <a:stretch/>
        </p:blipFill>
        <p:spPr>
          <a:xfrm>
            <a:off x="877078" y="175360"/>
            <a:ext cx="10506539" cy="6225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9395C-947B-40EC-85AD-70981D3DD491}"/>
              </a:ext>
            </a:extLst>
          </p:cNvPr>
          <p:cNvSpPr txBox="1"/>
          <p:nvPr/>
        </p:nvSpPr>
        <p:spPr>
          <a:xfrm>
            <a:off x="877078" y="6400800"/>
            <a:ext cx="1098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Association of Public Health Laboratories. Suggested Reporting Language for Syphilis Serological Testing-2</a:t>
            </a:r>
            <a:r>
              <a:rPr lang="en-US" sz="1400" baseline="30000" dirty="0">
                <a:solidFill>
                  <a:prstClr val="black"/>
                </a:solidFill>
              </a:rPr>
              <a:t>nd</a:t>
            </a:r>
            <a:r>
              <a:rPr lang="en-US" sz="1400" dirty="0">
                <a:solidFill>
                  <a:prstClr val="black"/>
                </a:solidFill>
              </a:rPr>
              <a:t> Edition. August 2020</a:t>
            </a:r>
          </a:p>
        </p:txBody>
      </p:sp>
    </p:spTree>
    <p:extLst>
      <p:ext uri="{BB962C8B-B14F-4D97-AF65-F5344CB8AC3E}">
        <p14:creationId xmlns:p14="http://schemas.microsoft.com/office/powerpoint/2010/main" val="347811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545B-B5DD-4684-9D28-83F211C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Reverse Syphilis Serology Testing Algorithm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B226A-528A-461A-85B5-FFCC3C827DA9}"/>
              </a:ext>
            </a:extLst>
          </p:cNvPr>
          <p:cNvSpPr txBox="1"/>
          <p:nvPr/>
        </p:nvSpPr>
        <p:spPr>
          <a:xfrm>
            <a:off x="545805" y="6390167"/>
            <a:ext cx="1110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Association of Public Health Laboratories. Suggested Reporting Language for Syphilis Serological Testing-2</a:t>
            </a:r>
            <a:r>
              <a:rPr lang="en-US" sz="1400" baseline="30000" dirty="0">
                <a:solidFill>
                  <a:prstClr val="black"/>
                </a:solidFill>
              </a:rPr>
              <a:t>nd</a:t>
            </a:r>
            <a:r>
              <a:rPr lang="en-US" sz="1400" dirty="0">
                <a:solidFill>
                  <a:prstClr val="black"/>
                </a:solidFill>
              </a:rPr>
              <a:t> Edition. August 2020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EEBE4A-D273-45A1-BD53-48F195BF7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01" t="22080" r="32772" b="13397"/>
          <a:stretch/>
        </p:blipFill>
        <p:spPr>
          <a:xfrm>
            <a:off x="2230016" y="1258958"/>
            <a:ext cx="7557795" cy="51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7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9395C-947B-40EC-85AD-70981D3DD491}"/>
              </a:ext>
            </a:extLst>
          </p:cNvPr>
          <p:cNvSpPr txBox="1"/>
          <p:nvPr/>
        </p:nvSpPr>
        <p:spPr>
          <a:xfrm>
            <a:off x="877078" y="6400800"/>
            <a:ext cx="1098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Association of Public Health Laboratories. Suggested Reporting Language for Syphilis Serological Testing-2</a:t>
            </a:r>
            <a:r>
              <a:rPr lang="en-US" sz="1400" baseline="30000" dirty="0">
                <a:solidFill>
                  <a:prstClr val="black"/>
                </a:solidFill>
              </a:rPr>
              <a:t>nd</a:t>
            </a:r>
            <a:r>
              <a:rPr lang="en-US" sz="1400" dirty="0">
                <a:solidFill>
                  <a:prstClr val="black"/>
                </a:solidFill>
              </a:rPr>
              <a:t> Edition. August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1BB04-1491-4D62-9046-7A527BAFA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" t="10341" r="14739" b="10204"/>
          <a:stretch/>
        </p:blipFill>
        <p:spPr>
          <a:xfrm>
            <a:off x="877078" y="149423"/>
            <a:ext cx="10356979" cy="62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4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1604-34B5-4A69-A5A2-C786195A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Virology/Serology/STDs Laboratory Section</a:t>
            </a:r>
            <a:br>
              <a:rPr lang="en-US" dirty="0"/>
            </a:br>
            <a:r>
              <a:rPr lang="en-US" sz="2800" dirty="0">
                <a:highlight>
                  <a:srgbClr val="FFFF00"/>
                </a:highlight>
              </a:rPr>
              <a:t>Phone: 860-920-6662    Fax: 860-920-6661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6BE70-22F8-400C-98A8-CBC5FF45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342" y="2100943"/>
            <a:ext cx="9481457" cy="4076020"/>
          </a:xfrm>
        </p:spPr>
        <p:txBody>
          <a:bodyPr/>
          <a:lstStyle/>
          <a:p>
            <a:r>
              <a:rPr lang="en-US" dirty="0"/>
              <a:t>Chlamydia/Gonorrhea</a:t>
            </a:r>
          </a:p>
          <a:p>
            <a:r>
              <a:rPr lang="en-US" dirty="0"/>
              <a:t>Syphilis</a:t>
            </a:r>
          </a:p>
          <a:p>
            <a:r>
              <a:rPr lang="en-US" dirty="0"/>
              <a:t>Herpes</a:t>
            </a:r>
          </a:p>
          <a:p>
            <a:r>
              <a:rPr lang="en-US" dirty="0"/>
              <a:t>HIV</a:t>
            </a:r>
          </a:p>
          <a:p>
            <a:r>
              <a:rPr lang="en-US" dirty="0"/>
              <a:t>Hepatitis B &amp; C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*Trichomonas Vaginalis testing is NOT available at this time*</a:t>
            </a:r>
          </a:p>
        </p:txBody>
      </p:sp>
    </p:spTree>
    <p:extLst>
      <p:ext uri="{BB962C8B-B14F-4D97-AF65-F5344CB8AC3E}">
        <p14:creationId xmlns:p14="http://schemas.microsoft.com/office/powerpoint/2010/main" val="70945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460268-0581-4DA4-8425-B6C3997D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Advantages of a Reverse Syphilis Test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1FB7C-62E8-4315-8E5D-915ED992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/>
              <a:t>Advantages of screening with a Treponemal IgM/IgG Immunoassay: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Specific to Syphilis, nontreponemal assays are relatively nonspecific.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More sensitive then nontreponemal assays for detecting primary and late latent syphilis.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Available on automated instruments, less labor intensive.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Potential for quicker turn-around-time.</a:t>
            </a:r>
          </a:p>
        </p:txBody>
      </p:sp>
    </p:spTree>
    <p:extLst>
      <p:ext uri="{BB962C8B-B14F-4D97-AF65-F5344CB8AC3E}">
        <p14:creationId xmlns:p14="http://schemas.microsoft.com/office/powerpoint/2010/main" val="292003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F8C0-4C4C-4CB6-9ACB-3B3F764B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Upcoming Changes to STD Testing Services at the CT DPH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9CD95-EC6C-429B-BEFB-BCCA5F4D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Purchase and Implementation of the Bio-Rad BioPlex 2200 System</a:t>
            </a:r>
          </a:p>
          <a:p>
            <a:r>
              <a:rPr lang="en-US" dirty="0"/>
              <a:t>Assays we will be implementing on the new system include:</a:t>
            </a:r>
          </a:p>
          <a:p>
            <a:pPr lvl="1"/>
            <a:r>
              <a:rPr lang="en-US" dirty="0"/>
              <a:t>BioPlex 2200 Syphilis Total &amp; RPR Assay</a:t>
            </a:r>
          </a:p>
          <a:p>
            <a:pPr lvl="1"/>
            <a:r>
              <a:rPr lang="en-US" dirty="0"/>
              <a:t>BioPlex 2200 HIV Ag-Ab Assay</a:t>
            </a:r>
          </a:p>
          <a:p>
            <a:pPr lvl="1"/>
            <a:r>
              <a:rPr lang="en-US" dirty="0"/>
              <a:t>BioPlex 2200 HSV-1 &amp; HSV 2 IgG Assay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rinter, electronics&#10;&#10;Description automatically generated">
            <a:extLst>
              <a:ext uri="{FF2B5EF4-FFF2-40B4-BE49-F238E27FC236}">
                <a16:creationId xmlns:a16="http://schemas.microsoft.com/office/drawing/2014/main" id="{88330FB9-C055-48EA-9479-BE7735110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57" y="1007706"/>
            <a:ext cx="7638126" cy="4907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43FB1-4CE0-4FD9-8129-90DE78B52F59}"/>
              </a:ext>
            </a:extLst>
          </p:cNvPr>
          <p:cNvSpPr txBox="1"/>
          <p:nvPr/>
        </p:nvSpPr>
        <p:spPr>
          <a:xfrm>
            <a:off x="1007706" y="1511300"/>
            <a:ext cx="4376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BioPlex 2200 System is a fully-automated, random access, multiplex testing platform for the clinical diagnostic assays.</a:t>
            </a:r>
          </a:p>
        </p:txBody>
      </p:sp>
    </p:spTree>
    <p:extLst>
      <p:ext uri="{BB962C8B-B14F-4D97-AF65-F5344CB8AC3E}">
        <p14:creationId xmlns:p14="http://schemas.microsoft.com/office/powerpoint/2010/main" val="833733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2A5E-FA22-4BC4-AD10-128E5902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BioPlex 2200 Syphilis Total &amp; RPR 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8235-7CDD-4469-87E4-F7D21B76F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Intended Use: </a:t>
            </a:r>
            <a:r>
              <a:rPr lang="en-US" dirty="0"/>
              <a:t>The BioPlex 2200 Syphilis Total &amp; RPR Assay is a multiplex flow immunoassay utilizing sets of coated magnetic beads, intended for the qualitative detection of total (IgG/IgM) antibodies to </a:t>
            </a:r>
            <a:r>
              <a:rPr lang="en-US" i="1" dirty="0"/>
              <a:t>Treponema pallidum </a:t>
            </a:r>
            <a:r>
              <a:rPr lang="en-US" dirty="0"/>
              <a:t>and the qualitative detection and/or titer determination of non-treponemal reagin antibodies in </a:t>
            </a:r>
            <a:r>
              <a:rPr lang="en-US" u="sng" dirty="0"/>
              <a:t>human serum or plasma</a:t>
            </a:r>
            <a:r>
              <a:rPr lang="en-US" dirty="0"/>
              <a:t>.</a:t>
            </a:r>
          </a:p>
          <a:p>
            <a:r>
              <a:rPr lang="en-US" dirty="0"/>
              <a:t> It is a </a:t>
            </a:r>
            <a:r>
              <a:rPr lang="en-US" u="sng" dirty="0"/>
              <a:t>dual assay </a:t>
            </a:r>
            <a:r>
              <a:rPr lang="en-US" dirty="0"/>
              <a:t>that simultaneously detects and differentiates antibodies to </a:t>
            </a:r>
            <a:r>
              <a:rPr lang="en-US" i="1" dirty="0"/>
              <a:t>T. pallidum </a:t>
            </a:r>
            <a:r>
              <a:rPr lang="en-US" dirty="0"/>
              <a:t>and reagin antibodies produced during syphilis infection.</a:t>
            </a:r>
          </a:p>
          <a:p>
            <a:r>
              <a:rPr lang="en-US" dirty="0"/>
              <a:t>Automates RPR titers up to 1:2,048</a:t>
            </a:r>
          </a:p>
        </p:txBody>
      </p:sp>
    </p:spTree>
    <p:extLst>
      <p:ext uri="{BB962C8B-B14F-4D97-AF65-F5344CB8AC3E}">
        <p14:creationId xmlns:p14="http://schemas.microsoft.com/office/powerpoint/2010/main" val="225130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ED11-A065-4B8B-8940-6E4EC999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BioPlex 2200 Syphilis Total &amp; RPR Assay  Limitations and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753D-69CF-4CE8-817E-51FECF05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Validated sample types include serum and plasma.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chemeClr val="accent1"/>
                </a:solidFill>
              </a:rPr>
              <a:t>The CT DPH Lab will need to retain the Syphilis VDRL assay for testing of 	cerebrospinal fluid (CSF) samples</a:t>
            </a:r>
            <a:r>
              <a:rPr lang="en-US" i="1" dirty="0"/>
              <a:t>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The performance of the BioPlex 2200 Syphilis Total &amp; RPR Assay has not been established on neonates or individuals younger than 7 years old.</a:t>
            </a:r>
          </a:p>
          <a:p>
            <a:pPr marL="457200" lvl="1" indent="0">
              <a:buNone/>
            </a:pPr>
            <a:r>
              <a:rPr lang="en-US" i="1" dirty="0">
                <a:solidFill>
                  <a:prstClr val="black"/>
                </a:solidFill>
              </a:rPr>
              <a:t>	</a:t>
            </a:r>
            <a:r>
              <a:rPr lang="en-US" i="1" dirty="0">
                <a:solidFill>
                  <a:schemeClr val="accent1"/>
                </a:solidFill>
              </a:rPr>
              <a:t>The CT DPH Lab will need to retain the Syphilis VDRL assay for testing infants.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It is not recommended to compare BioPlex RPR assay endpoint titers to those generated by manual methods since the manual tests are highly subjective. Higher discrepancy would be observed for cutoff/borderline/weak positive samples.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chemeClr val="accent1"/>
                </a:solidFill>
              </a:rPr>
              <a:t>When assessing the response to Syphilis treatment, it is recommended to use the 	same test methodology when comparing titers.  </a:t>
            </a:r>
          </a:p>
        </p:txBody>
      </p:sp>
    </p:spTree>
    <p:extLst>
      <p:ext uri="{BB962C8B-B14F-4D97-AF65-F5344CB8AC3E}">
        <p14:creationId xmlns:p14="http://schemas.microsoft.com/office/powerpoint/2010/main" val="2191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A68E-5AFD-4BE7-B284-2E892EE7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Anticipated Reverse Syphilis Test Algorithm at CT DPH Laboratory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0A32C-7272-4754-9D5B-30B4C17CEEF9}"/>
              </a:ext>
            </a:extLst>
          </p:cNvPr>
          <p:cNvSpPr txBox="1"/>
          <p:nvPr/>
        </p:nvSpPr>
        <p:spPr>
          <a:xfrm>
            <a:off x="4064000" y="2163857"/>
            <a:ext cx="379046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T. pallidum </a:t>
            </a:r>
            <a:r>
              <a:rPr lang="en-US" dirty="0">
                <a:solidFill>
                  <a:schemeClr val="accent1"/>
                </a:solidFill>
              </a:rPr>
              <a:t>total antibody (TPA) screen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6CEC0-1484-4060-A37B-F29A9552BE35}"/>
              </a:ext>
            </a:extLst>
          </p:cNvPr>
          <p:cNvSpPr txBox="1"/>
          <p:nvPr/>
        </p:nvSpPr>
        <p:spPr>
          <a:xfrm>
            <a:off x="3036275" y="2872176"/>
            <a:ext cx="193821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Reactive/Equivocal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2FAC3-4E69-4601-BA14-CD6F85EAD09D}"/>
              </a:ext>
            </a:extLst>
          </p:cNvPr>
          <p:cNvSpPr txBox="1"/>
          <p:nvPr/>
        </p:nvSpPr>
        <p:spPr>
          <a:xfrm>
            <a:off x="6830646" y="2852483"/>
            <a:ext cx="2493108" cy="553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Nonreactive</a:t>
            </a:r>
          </a:p>
          <a:p>
            <a:pPr algn="ctr"/>
            <a:r>
              <a:rPr lang="en-US" sz="1200" i="1" dirty="0"/>
              <a:t>No laboratory evidence of syphilis.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50135-3220-4737-AC70-647C10017757}"/>
              </a:ext>
            </a:extLst>
          </p:cNvPr>
          <p:cNvSpPr txBox="1"/>
          <p:nvPr/>
        </p:nvSpPr>
        <p:spPr>
          <a:xfrm>
            <a:off x="3251201" y="3552839"/>
            <a:ext cx="130516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RPR w/titer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2440F-E1D1-4BDF-A6EF-BAD587DE5241}"/>
              </a:ext>
            </a:extLst>
          </p:cNvPr>
          <p:cNvSpPr txBox="1"/>
          <p:nvPr/>
        </p:nvSpPr>
        <p:spPr>
          <a:xfrm>
            <a:off x="1227016" y="4167750"/>
            <a:ext cx="2305538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Reactive </a:t>
            </a:r>
          </a:p>
          <a:p>
            <a:pPr algn="ctr"/>
            <a:r>
              <a:rPr lang="en-US" sz="1200" i="1" dirty="0"/>
              <a:t>Treponemal and nontreponemal antibodies detected. Consistent with current or past syphilis.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E89DC-9BE7-4143-A559-793D0D361E83}"/>
              </a:ext>
            </a:extLst>
          </p:cNvPr>
          <p:cNvSpPr txBox="1"/>
          <p:nvPr/>
        </p:nvSpPr>
        <p:spPr>
          <a:xfrm>
            <a:off x="4419600" y="4189274"/>
            <a:ext cx="1484923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Nonreactive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759C95-6BD3-4119-AF0C-5D28C44A16AF}"/>
              </a:ext>
            </a:extLst>
          </p:cNvPr>
          <p:cNvSpPr txBox="1"/>
          <p:nvPr/>
        </p:nvSpPr>
        <p:spPr>
          <a:xfrm>
            <a:off x="4005383" y="4931006"/>
            <a:ext cx="398584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T. Pallidum </a:t>
            </a:r>
            <a:r>
              <a:rPr lang="en-US" dirty="0">
                <a:solidFill>
                  <a:schemeClr val="accent1"/>
                </a:solidFill>
              </a:rPr>
              <a:t>particle agglutination (TP-PA)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FCDEF-E68B-45EF-99EE-CAFFB66E13F5}"/>
              </a:ext>
            </a:extLst>
          </p:cNvPr>
          <p:cNvSpPr txBox="1"/>
          <p:nvPr/>
        </p:nvSpPr>
        <p:spPr>
          <a:xfrm>
            <a:off x="2414952" y="5650140"/>
            <a:ext cx="3180862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Reactive</a:t>
            </a:r>
          </a:p>
          <a:p>
            <a:pPr algn="ctr"/>
            <a:r>
              <a:rPr lang="en-US" sz="1200" i="1" dirty="0"/>
              <a:t>Treponemal antibodies detected. Consistent with past or current (potential early) syphilis.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95E02-BE84-4084-9141-DD6148E49CA1}"/>
              </a:ext>
            </a:extLst>
          </p:cNvPr>
          <p:cNvSpPr txBox="1"/>
          <p:nvPr/>
        </p:nvSpPr>
        <p:spPr>
          <a:xfrm>
            <a:off x="6596188" y="5650140"/>
            <a:ext cx="3985848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Nonreactive</a:t>
            </a:r>
          </a:p>
          <a:p>
            <a:pPr algn="ctr"/>
            <a:r>
              <a:rPr lang="en-US" sz="1200" i="1" dirty="0"/>
              <a:t>Treponemal antibodies not confirmed. Inconclusive for syphilis; potential for early syphilis, possible false positive.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24ABD9-D7F6-4AD2-B593-16C4D2E4A679}"/>
              </a:ext>
            </a:extLst>
          </p:cNvPr>
          <p:cNvCxnSpPr/>
          <p:nvPr/>
        </p:nvCxnSpPr>
        <p:spPr>
          <a:xfrm flipH="1">
            <a:off x="4360982" y="2533189"/>
            <a:ext cx="390772" cy="33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01A26D-7A2F-4794-A8A4-13F739C25FFF}"/>
              </a:ext>
            </a:extLst>
          </p:cNvPr>
          <p:cNvCxnSpPr/>
          <p:nvPr/>
        </p:nvCxnSpPr>
        <p:spPr>
          <a:xfrm>
            <a:off x="7096369" y="2533189"/>
            <a:ext cx="429846" cy="31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BC5E2A-76B6-4612-8C39-2D523AEE0C5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3903785" y="3241508"/>
            <a:ext cx="101598" cy="31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ABF403-EA53-42F9-90F6-9DA79177989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556369" y="3737505"/>
            <a:ext cx="336062" cy="451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EE8108-17B3-45D0-B346-281C6882E26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036277" y="3737505"/>
            <a:ext cx="214924" cy="430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3FCF51-1A9E-4841-8D82-11B89B3D336F}"/>
              </a:ext>
            </a:extLst>
          </p:cNvPr>
          <p:cNvCxnSpPr>
            <a:cxnSpLocks/>
          </p:cNvCxnSpPr>
          <p:nvPr/>
        </p:nvCxnSpPr>
        <p:spPr>
          <a:xfrm>
            <a:off x="5279292" y="4572887"/>
            <a:ext cx="0" cy="358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6E2A99-A3FC-4697-99BB-126D45975807}"/>
              </a:ext>
            </a:extLst>
          </p:cNvPr>
          <p:cNvCxnSpPr/>
          <p:nvPr/>
        </p:nvCxnSpPr>
        <p:spPr>
          <a:xfrm>
            <a:off x="4556368" y="5300338"/>
            <a:ext cx="0" cy="349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098C59-DF5A-4A78-8E81-8C8E2F14FE59}"/>
              </a:ext>
            </a:extLst>
          </p:cNvPr>
          <p:cNvCxnSpPr/>
          <p:nvPr/>
        </p:nvCxnSpPr>
        <p:spPr>
          <a:xfrm>
            <a:off x="7448062" y="5300338"/>
            <a:ext cx="0" cy="349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4ED92D7-A424-4F93-967B-508CA942DCA5}"/>
              </a:ext>
            </a:extLst>
          </p:cNvPr>
          <p:cNvSpPr txBox="1"/>
          <p:nvPr/>
        </p:nvSpPr>
        <p:spPr>
          <a:xfrm>
            <a:off x="3727937" y="1666262"/>
            <a:ext cx="454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Syphilis Ab w/reflex RPR, serum/plasma only</a:t>
            </a:r>
          </a:p>
        </p:txBody>
      </p:sp>
    </p:spTree>
    <p:extLst>
      <p:ext uri="{BB962C8B-B14F-4D97-AF65-F5344CB8AC3E}">
        <p14:creationId xmlns:p14="http://schemas.microsoft.com/office/powerpoint/2010/main" val="814198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1DDF-84D1-4060-990E-0876C069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Anticipated HIV and HSV Test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4D3B-39B1-4C1F-9FBE-F24DF95C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Bioplex 2200 HIV Ag-Ab assay </a:t>
            </a:r>
            <a:r>
              <a:rPr lang="en-US" dirty="0"/>
              <a:t>will replace the BioRad GS HIV Combo Ag/Ab EIA as the screening test used for the CDC Recommended HIV Testing Algorithm. </a:t>
            </a:r>
          </a:p>
          <a:p>
            <a:pPr marL="457200" lvl="1" indent="0">
              <a:buNone/>
            </a:pPr>
            <a:r>
              <a:rPr lang="en-US" dirty="0"/>
              <a:t>	Reports out individual HIV analytes (HIV-1 Ab, HIV-2 Ab and HIV-1 p24 Ag). 	Supplemental testing will still be performed.</a:t>
            </a:r>
          </a:p>
          <a:p>
            <a:r>
              <a:rPr lang="en-US" dirty="0"/>
              <a:t>The </a:t>
            </a:r>
            <a:r>
              <a:rPr lang="en-US" b="1" dirty="0"/>
              <a:t>Bioplex 2200 HSV-1 &amp; HSV-2 IgG </a:t>
            </a:r>
            <a:r>
              <a:rPr lang="en-US" dirty="0"/>
              <a:t>assay will replace the current HSV IgG EIA. </a:t>
            </a:r>
          </a:p>
          <a:p>
            <a:pPr marL="457200" lvl="1" indent="0">
              <a:buNone/>
            </a:pPr>
            <a:r>
              <a:rPr lang="en-US" dirty="0"/>
              <a:t>	Provides qualitative detection and differentiation of IgG antibodies to HSV-1 	&amp; HSV-2. </a:t>
            </a:r>
          </a:p>
        </p:txBody>
      </p:sp>
    </p:spTree>
    <p:extLst>
      <p:ext uri="{BB962C8B-B14F-4D97-AF65-F5344CB8AC3E}">
        <p14:creationId xmlns:p14="http://schemas.microsoft.com/office/powerpoint/2010/main" val="202479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56FB-E7C9-4A09-BD03-77A84185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 for BioPlex 2200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CA18-A3AE-4618-9823-CCEB86EC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Installation of the BioPlex 2200 - early November 2021</a:t>
            </a:r>
          </a:p>
          <a:p>
            <a:r>
              <a:rPr lang="en-US" dirty="0"/>
              <a:t>Training of staff and validation of BioPlex 2200 assays</a:t>
            </a:r>
          </a:p>
          <a:p>
            <a:r>
              <a:rPr lang="en-US" dirty="0"/>
              <a:t>SOPs-created and approved by management/QA</a:t>
            </a:r>
          </a:p>
          <a:p>
            <a:r>
              <a:rPr lang="en-US" dirty="0"/>
              <a:t>LIMS- Acodes created and tested </a:t>
            </a:r>
          </a:p>
          <a:p>
            <a:r>
              <a:rPr lang="en-US" dirty="0"/>
              <a:t>Test Requisition updated </a:t>
            </a:r>
          </a:p>
          <a:p>
            <a:r>
              <a:rPr lang="en-US" dirty="0"/>
              <a:t>Directory of Clinical Testing Services – written for each assay and website updated. </a:t>
            </a:r>
          </a:p>
          <a:p>
            <a:pPr marL="0" indent="0">
              <a:buNone/>
            </a:pPr>
            <a:r>
              <a:rPr lang="en-US" dirty="0"/>
              <a:t>	Specimen storage requirements for BioPlex 2200 assays (Syphilis 	Total &amp; RPR, HIV Ag-Ab, HSV-1 &amp; HSV-2 IgG): serum stored at 2-	8°C for up to 7 days.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*Anticipated “go live” date for new testing in 3 to 4 months.*</a:t>
            </a:r>
          </a:p>
        </p:txBody>
      </p:sp>
    </p:spTree>
    <p:extLst>
      <p:ext uri="{BB962C8B-B14F-4D97-AF65-F5344CB8AC3E}">
        <p14:creationId xmlns:p14="http://schemas.microsoft.com/office/powerpoint/2010/main" val="1479715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45BB7-D1BE-42B3-A225-C444E2B2D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3" b="155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03643-08F9-4561-964D-C281BCF78809}"/>
              </a:ext>
            </a:extLst>
          </p:cNvPr>
          <p:cNvSpPr txBox="1"/>
          <p:nvPr/>
        </p:nvSpPr>
        <p:spPr>
          <a:xfrm>
            <a:off x="4939323" y="62523"/>
            <a:ext cx="5955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Christina Langer</a:t>
            </a:r>
          </a:p>
          <a:p>
            <a:r>
              <a:rPr lang="en-US" sz="1600" dirty="0"/>
              <a:t>Supervising Microbiologist, Virology/Serology/STDs</a:t>
            </a:r>
          </a:p>
          <a:p>
            <a:r>
              <a:rPr lang="en-US" sz="1600" dirty="0"/>
              <a:t>Dr. Katherine A. Kelley State Public Health Laboratory</a:t>
            </a:r>
          </a:p>
          <a:p>
            <a:r>
              <a:rPr lang="en-US" sz="1600" dirty="0"/>
              <a:t>Connecticut Department of Public Health</a:t>
            </a:r>
          </a:p>
          <a:p>
            <a:r>
              <a:rPr lang="en-US" sz="1600" dirty="0"/>
              <a:t>395 West Street</a:t>
            </a:r>
          </a:p>
          <a:p>
            <a:r>
              <a:rPr lang="en-US" sz="1600" dirty="0"/>
              <a:t>Rocky Hill, CT 06067</a:t>
            </a:r>
          </a:p>
          <a:p>
            <a:r>
              <a:rPr lang="en-US" sz="1600" dirty="0">
                <a:hlinkClick r:id="rId3"/>
              </a:rPr>
              <a:t>christina.langer@ct.gov</a:t>
            </a:r>
            <a:endParaRPr lang="en-US" sz="1600" dirty="0"/>
          </a:p>
          <a:p>
            <a:r>
              <a:rPr lang="en-US" sz="1600" dirty="0"/>
              <a:t>Ph: 860-920-6647, Fax: 860-920-6661</a:t>
            </a:r>
          </a:p>
        </p:txBody>
      </p:sp>
    </p:spTree>
    <p:extLst>
      <p:ext uri="{BB962C8B-B14F-4D97-AF65-F5344CB8AC3E}">
        <p14:creationId xmlns:p14="http://schemas.microsoft.com/office/powerpoint/2010/main" val="374346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11166-EDED-4A69-98C1-C7DC9D9F4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6" t="12088" r="29708" b="4256"/>
          <a:stretch/>
        </p:blipFill>
        <p:spPr>
          <a:xfrm>
            <a:off x="3001108" y="0"/>
            <a:ext cx="569741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04C3CF-949A-4F15-BA2F-1CFF4C1DF5C0}"/>
                  </a:ext>
                </a:extLst>
              </p14:cNvPr>
              <p14:cNvContentPartPr/>
              <p14:nvPr/>
            </p14:nvContentPartPr>
            <p14:xfrm>
              <a:off x="3282354" y="1141077"/>
              <a:ext cx="1516680" cy="4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04C3CF-949A-4F15-BA2F-1CFF4C1DF5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1034" y="1078077"/>
                <a:ext cx="1579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28077-7196-4B87-8E3A-E516196EDFCC}"/>
                  </a:ext>
                </a:extLst>
              </p14:cNvPr>
              <p14:cNvContentPartPr/>
              <p14:nvPr/>
            </p14:nvContentPartPr>
            <p14:xfrm>
              <a:off x="6650874" y="1305237"/>
              <a:ext cx="249120" cy="2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28077-7196-4B87-8E3A-E516196EDF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9554" y="1242237"/>
                <a:ext cx="311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A91DE1-E1CB-4512-8B10-519FE6DF238A}"/>
                  </a:ext>
                </a:extLst>
              </p14:cNvPr>
              <p14:cNvContentPartPr/>
              <p14:nvPr/>
            </p14:nvContentPartPr>
            <p14:xfrm>
              <a:off x="3376314" y="1423677"/>
              <a:ext cx="563040" cy="53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A91DE1-E1CB-4512-8B10-519FE6DF23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4994" y="1360677"/>
                <a:ext cx="625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34B074F-E7EE-4CAD-8196-5B416AE93848}"/>
                  </a:ext>
                </a:extLst>
              </p14:cNvPr>
              <p14:cNvContentPartPr/>
              <p14:nvPr/>
            </p14:nvContentPartPr>
            <p14:xfrm>
              <a:off x="3517074" y="228117"/>
              <a:ext cx="108648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34B074F-E7EE-4CAD-8196-5B416AE938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5754" y="165117"/>
                <a:ext cx="114912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7FF6DB-7D80-4B56-B8C0-28C53BB94AC7}"/>
                  </a:ext>
                </a:extLst>
              </p14:cNvPr>
              <p14:cNvContentPartPr/>
              <p14:nvPr/>
            </p14:nvContentPartPr>
            <p14:xfrm>
              <a:off x="3360474" y="2195877"/>
              <a:ext cx="1501200" cy="16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7FF6DB-7D80-4B56-B8C0-28C53BB94A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9154" y="2132877"/>
                <a:ext cx="15638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783EBF-F922-41B5-AB53-B7CD176D0B45}"/>
                  </a:ext>
                </a:extLst>
              </p14:cNvPr>
              <p14:cNvContentPartPr/>
              <p14:nvPr/>
            </p14:nvContentPartPr>
            <p14:xfrm>
              <a:off x="5056434" y="2439237"/>
              <a:ext cx="743040" cy="49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783EBF-F922-41B5-AB53-B7CD176D0B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5114" y="2376237"/>
                <a:ext cx="8056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5196DE-5B45-4A93-8BF2-A223BB57E949}"/>
                  </a:ext>
                </a:extLst>
              </p14:cNvPr>
              <p14:cNvContentPartPr/>
              <p14:nvPr/>
            </p14:nvContentPartPr>
            <p14:xfrm>
              <a:off x="3262194" y="1445997"/>
              <a:ext cx="176760" cy="39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5196DE-5B45-4A93-8BF2-A223BB57E9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0874" y="1382997"/>
                <a:ext cx="239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6A2515-9431-4764-A372-F58B96AD6941}"/>
                  </a:ext>
                </a:extLst>
              </p14:cNvPr>
              <p14:cNvContentPartPr/>
              <p14:nvPr/>
            </p14:nvContentPartPr>
            <p14:xfrm>
              <a:off x="3266874" y="1142877"/>
              <a:ext cx="1524240" cy="180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6A2515-9431-4764-A372-F58B96AD69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35554" y="1079877"/>
                <a:ext cx="15868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8731E8-8508-410C-BC7F-DA24834CA8C9}"/>
                  </a:ext>
                </a:extLst>
              </p14:cNvPr>
              <p14:cNvContentPartPr/>
              <p14:nvPr/>
            </p14:nvContentPartPr>
            <p14:xfrm>
              <a:off x="6088194" y="1297317"/>
              <a:ext cx="78984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8731E8-8508-410C-BC7F-DA24834CA8C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6874" y="1234317"/>
                <a:ext cx="8524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3C39BD-DC03-40B1-A2E4-85D42692415B}"/>
                  </a:ext>
                </a:extLst>
              </p14:cNvPr>
              <p14:cNvContentPartPr/>
              <p14:nvPr/>
            </p14:nvContentPartPr>
            <p14:xfrm>
              <a:off x="3290274" y="2590437"/>
              <a:ext cx="1078920" cy="45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3C39BD-DC03-40B1-A2E4-85D4269241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58954" y="2526933"/>
                <a:ext cx="1141560" cy="172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AF3124-EB04-43D7-A56A-20A751D1E9D6}"/>
                  </a:ext>
                </a:extLst>
              </p14:cNvPr>
              <p14:cNvContentPartPr/>
              <p14:nvPr/>
            </p14:nvContentPartPr>
            <p14:xfrm>
              <a:off x="3290274" y="2320797"/>
              <a:ext cx="305280" cy="32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AF3124-EB04-43D7-A56A-20A751D1E9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8954" y="2257797"/>
                <a:ext cx="367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3B6F26-80EC-477C-9307-C20E00C6D70E}"/>
                  </a:ext>
                </a:extLst>
              </p14:cNvPr>
              <p14:cNvContentPartPr/>
              <p14:nvPr/>
            </p14:nvContentPartPr>
            <p14:xfrm>
              <a:off x="3274794" y="2203797"/>
              <a:ext cx="375480" cy="5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3B6F26-80EC-477C-9307-C20E00C6D7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43474" y="2140797"/>
                <a:ext cx="438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07E3E2-6949-45B1-A28A-E5C8008B3C41}"/>
                  </a:ext>
                </a:extLst>
              </p14:cNvPr>
              <p14:cNvContentPartPr/>
              <p14:nvPr/>
            </p14:nvContentPartPr>
            <p14:xfrm>
              <a:off x="3266874" y="3162837"/>
              <a:ext cx="1868040" cy="106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07E3E2-6949-45B1-A28A-E5C8008B3C4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35554" y="3099837"/>
                <a:ext cx="1930680" cy="2318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78D43B8-0E3E-464C-B939-597FD4C5B653}"/>
              </a:ext>
            </a:extLst>
          </p:cNvPr>
          <p:cNvSpPr txBox="1"/>
          <p:nvPr/>
        </p:nvSpPr>
        <p:spPr>
          <a:xfrm>
            <a:off x="132862" y="1189317"/>
            <a:ext cx="2797907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fill out a completed Clinical Test Requisition, Form OL-9B, for each Specimen Source/Type submitted. </a:t>
            </a:r>
          </a:p>
        </p:txBody>
      </p:sp>
    </p:spTree>
    <p:extLst>
      <p:ext uri="{BB962C8B-B14F-4D97-AF65-F5344CB8AC3E}">
        <p14:creationId xmlns:p14="http://schemas.microsoft.com/office/powerpoint/2010/main" val="363133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0E56-0528-4085-8AF3-12A7334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Current Testing CT DPH LAB</a:t>
            </a:r>
            <a:br>
              <a:rPr lang="en-US" dirty="0"/>
            </a:br>
            <a:r>
              <a:rPr lang="en-US" dirty="0"/>
              <a:t>Chlamydia &amp; Gonorrhea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E88F3-F857-46DA-93DC-84FC8C674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Test Description:</a:t>
            </a:r>
            <a:r>
              <a:rPr lang="en-US" dirty="0"/>
              <a:t> Qualitative detection and differentiation of ribosomal RNA (rRNA) from </a:t>
            </a:r>
            <a:r>
              <a:rPr lang="en-US" i="1" dirty="0"/>
              <a:t>Chlamydia trachomatis </a:t>
            </a:r>
            <a:r>
              <a:rPr lang="en-US" dirty="0"/>
              <a:t>and/or </a:t>
            </a:r>
            <a:r>
              <a:rPr lang="en-US" i="1" dirty="0"/>
              <a:t>Neisseria </a:t>
            </a:r>
            <a:r>
              <a:rPr lang="en-US" dirty="0"/>
              <a:t>gonorrhoeae in genital, extra genital and urine specimens. 	</a:t>
            </a:r>
            <a:endParaRPr lang="en-US" b="1" dirty="0"/>
          </a:p>
          <a:p>
            <a:r>
              <a:rPr lang="en-US" b="1" dirty="0"/>
              <a:t>Methodology</a:t>
            </a:r>
            <a:r>
              <a:rPr lang="en-US" dirty="0"/>
              <a:t>: Target amplification nucleic acid probe test (Aptima Combo 2 on the Panther System)</a:t>
            </a:r>
          </a:p>
          <a:p>
            <a:r>
              <a:rPr lang="en-US" b="1" dirty="0"/>
              <a:t>Intended Use</a:t>
            </a:r>
            <a:r>
              <a:rPr lang="en-US" dirty="0"/>
              <a:t>: As an aid in the diagnosis of chlamydial and gonococcal diseases in symptomatic or asymptomatic individuals.</a:t>
            </a:r>
          </a:p>
          <a:p>
            <a:r>
              <a:rPr lang="en-US" b="1" dirty="0"/>
              <a:t>Specimen Types: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Vaginal, Throat &amp; Rectal Swabs (</a:t>
            </a:r>
            <a:r>
              <a:rPr lang="en-US" sz="2000" i="1" dirty="0">
                <a:solidFill>
                  <a:prstClr val="black"/>
                </a:solidFill>
              </a:rPr>
              <a:t>Aptima Multitest Swab Specimen Collection Kit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Endocervical and Male Urethral Swabs (</a:t>
            </a:r>
            <a:r>
              <a:rPr lang="en-US" sz="2000" i="1" dirty="0">
                <a:solidFill>
                  <a:prstClr val="black"/>
                </a:solidFill>
              </a:rPr>
              <a:t>Aptima Unisex Swab Specimen Collection Kit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Urine (</a:t>
            </a:r>
            <a:r>
              <a:rPr lang="en-US" sz="2000" i="1" dirty="0">
                <a:solidFill>
                  <a:prstClr val="black"/>
                </a:solidFill>
              </a:rPr>
              <a:t>Aptima Urine Specimen Collection Kit)</a:t>
            </a:r>
            <a:endParaRPr lang="en-US" dirty="0"/>
          </a:p>
          <a:p>
            <a:r>
              <a:rPr lang="en-US" b="1" dirty="0"/>
              <a:t>Specimen Storage: </a:t>
            </a:r>
            <a:r>
              <a:rPr lang="en-US" dirty="0"/>
              <a:t>Store collected specimen tubes between 4°C to 30°C. </a:t>
            </a:r>
            <a:r>
              <a:rPr lang="en-US" sz="2400" dirty="0"/>
              <a:t>Urine samples must be tested within 30 days. Swab specimens must be tested within 60 days.</a:t>
            </a:r>
          </a:p>
          <a:p>
            <a:r>
              <a:rPr lang="en-US" sz="2400" b="1" dirty="0"/>
              <a:t>Collection Instructions:</a:t>
            </a:r>
            <a:r>
              <a:rPr lang="en-US" sz="2400" dirty="0"/>
              <a:t> Follow instructions provided with each specific collection kit.</a:t>
            </a:r>
          </a:p>
          <a:p>
            <a:pPr lvl="1"/>
            <a:r>
              <a:rPr lang="en-US" sz="2000" dirty="0"/>
              <a:t>Rectal, throat, endocervical &amp; male urethral swabs: clinician-collected ONLY. Vaginal swabs: clinician-collected OR patient-collected (not for home use).</a:t>
            </a:r>
          </a:p>
          <a:p>
            <a:pPr lvl="1"/>
            <a:r>
              <a:rPr lang="en-US" sz="2000" dirty="0"/>
              <a:t>Specimen must be collected before the expiration date on the collection kit.</a:t>
            </a:r>
          </a:p>
        </p:txBody>
      </p:sp>
    </p:spTree>
    <p:extLst>
      <p:ext uri="{BB962C8B-B14F-4D97-AF65-F5344CB8AC3E}">
        <p14:creationId xmlns:p14="http://schemas.microsoft.com/office/powerpoint/2010/main" val="425131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9532-39EA-475A-AAF5-B857AC87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Current Testing CT DPH LAB</a:t>
            </a:r>
            <a:br>
              <a:rPr lang="en-US" dirty="0"/>
            </a:br>
            <a:r>
              <a:rPr lang="en-US" dirty="0"/>
              <a:t>Syphilis Testing- </a:t>
            </a:r>
            <a:r>
              <a:rPr lang="en-US" u="sng" dirty="0"/>
              <a:t>Screen</a:t>
            </a:r>
            <a:r>
              <a:rPr lang="en-US" dirty="0"/>
              <a:t> &amp;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FBA5-4630-4284-A08B-78035AF9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Test Description: </a:t>
            </a:r>
            <a:r>
              <a:rPr lang="en-US" dirty="0"/>
              <a:t>Non-treponemal assay for the detection of reagin in serum. Reactive results are tittered to end point and confirmed with a treponemal-specific test 	</a:t>
            </a:r>
            <a:endParaRPr lang="en-US" b="1" dirty="0"/>
          </a:p>
          <a:p>
            <a:r>
              <a:rPr lang="en-US" b="1" dirty="0"/>
              <a:t>Methodology: </a:t>
            </a:r>
            <a:r>
              <a:rPr lang="en-US" dirty="0"/>
              <a:t>VDRL (Venereal Disease Research Laboratory) Slide Flocculation Test</a:t>
            </a:r>
          </a:p>
          <a:p>
            <a:r>
              <a:rPr lang="en-US" b="1" dirty="0"/>
              <a:t>Intended Use: </a:t>
            </a:r>
            <a:r>
              <a:rPr lang="en-US" dirty="0"/>
              <a:t>Serologic screen to aid in the diagnosis of primary, secondary or tertiary syphilis and for post-treatment evaluation.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CSF – To rule out neurosyphilis in patients with neurological symptoms.</a:t>
            </a:r>
            <a:r>
              <a:rPr lang="en-US" dirty="0"/>
              <a:t>                 </a:t>
            </a:r>
          </a:p>
          <a:p>
            <a:r>
              <a:rPr lang="en-US" b="1" dirty="0"/>
              <a:t>Specimen Types:</a:t>
            </a:r>
            <a:r>
              <a:rPr lang="en-US" dirty="0"/>
              <a:t> Serum, Cerebrospinal fluid (CSF)</a:t>
            </a:r>
          </a:p>
          <a:p>
            <a:r>
              <a:rPr lang="en-US" b="1" dirty="0"/>
              <a:t>Specimen Storage: </a:t>
            </a:r>
            <a:r>
              <a:rPr lang="en-US" dirty="0"/>
              <a:t>Store at 2-8°C. Specimens must be received within 5 days of collection. 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3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9532-39EA-475A-AAF5-B857AC87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Current Testing CT DPH LAB</a:t>
            </a:r>
            <a:br>
              <a:rPr lang="en-US" dirty="0"/>
            </a:br>
            <a:r>
              <a:rPr lang="en-US" dirty="0"/>
              <a:t>Syphilis Testing- Screen &amp; </a:t>
            </a:r>
            <a:r>
              <a:rPr lang="en-US" u="sng" dirty="0"/>
              <a:t>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FBA5-4630-4284-A08B-78035AF9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Test Description: </a:t>
            </a:r>
            <a:r>
              <a:rPr lang="en-US" dirty="0"/>
              <a:t>Detection of </a:t>
            </a:r>
            <a:r>
              <a:rPr lang="en-US" i="1" dirty="0"/>
              <a:t>Treponema pallidum </a:t>
            </a:r>
            <a:r>
              <a:rPr lang="en-US" dirty="0"/>
              <a:t>antibodies in human serum or plasma. 	</a:t>
            </a:r>
            <a:endParaRPr lang="en-US" b="1" dirty="0"/>
          </a:p>
          <a:p>
            <a:r>
              <a:rPr lang="en-US" b="1" dirty="0"/>
              <a:t>Methodology: </a:t>
            </a:r>
            <a:r>
              <a:rPr lang="fr-FR" i="1" dirty="0"/>
              <a:t>Treponema pallidum </a:t>
            </a:r>
            <a:r>
              <a:rPr lang="fr-FR" dirty="0"/>
              <a:t>Particle Agglutination Assay  (TP-PA) 	</a:t>
            </a:r>
            <a:endParaRPr lang="en-US" b="1" dirty="0"/>
          </a:p>
          <a:p>
            <a:r>
              <a:rPr lang="en-US" b="1" dirty="0"/>
              <a:t>Intended Use:</a:t>
            </a:r>
            <a:r>
              <a:rPr lang="en-US" dirty="0"/>
              <a:t> To confirm reactive results of non-treponemal syphilis screening (such as VDRL or RPR); as a diagnostic test in individuals with a nonreactive non-treponemal test result but with symptoms suggestive of late syphilis. 	</a:t>
            </a:r>
          </a:p>
          <a:p>
            <a:r>
              <a:rPr lang="en-US" b="1" dirty="0"/>
              <a:t>Specimen Types:</a:t>
            </a:r>
            <a:r>
              <a:rPr lang="en-US" dirty="0"/>
              <a:t> Serum, Plasma</a:t>
            </a:r>
          </a:p>
          <a:p>
            <a:r>
              <a:rPr lang="en-US" b="1" dirty="0"/>
              <a:t>Specimen Storage: </a:t>
            </a:r>
            <a:r>
              <a:rPr lang="en-US" dirty="0"/>
              <a:t>Store at 2-8°C. Specimens must be received within 5 days of collection. 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1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BDB0-B236-46E6-B359-ACAC0B60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Current Testing CT DPH LAB</a:t>
            </a:r>
            <a:br>
              <a:rPr lang="en-US" dirty="0"/>
            </a:br>
            <a:r>
              <a:rPr lang="en-US" dirty="0"/>
              <a:t>Herpes Simple Virus (HSV) DNA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6D2D0-FAF2-4231-B1AC-7F1DA3F1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Test Description: </a:t>
            </a:r>
            <a:r>
              <a:rPr lang="en-US" dirty="0"/>
              <a:t>Qualitative assay for the detection of Herpes simplex virus 1 and 2 DNA in human specimens. 	</a:t>
            </a:r>
          </a:p>
          <a:p>
            <a:r>
              <a:rPr lang="en-US" b="1" dirty="0"/>
              <a:t>Methodology: </a:t>
            </a:r>
            <a:r>
              <a:rPr lang="en-US" dirty="0"/>
              <a:t>Loop-mediated amplification and detection. 	</a:t>
            </a:r>
          </a:p>
          <a:p>
            <a:r>
              <a:rPr lang="en-US" b="1" dirty="0"/>
              <a:t>Intended Use: </a:t>
            </a:r>
            <a:r>
              <a:rPr lang="en-US" dirty="0"/>
              <a:t>Direct detection and differentiation of herpes simplex virus 1 and 2 to aid in the diagnosis of infection.</a:t>
            </a:r>
          </a:p>
          <a:p>
            <a:r>
              <a:rPr lang="en-US" b="1" dirty="0"/>
              <a:t>Specimen Types: </a:t>
            </a:r>
            <a:r>
              <a:rPr lang="en-US" dirty="0"/>
              <a:t>Cutaneous or mucocutaneous lesion swab submitted in viral transport media, 1-3 mL.	</a:t>
            </a:r>
          </a:p>
          <a:p>
            <a:r>
              <a:rPr lang="en-US" b="1" dirty="0"/>
              <a:t>Specimen Storage: </a:t>
            </a:r>
            <a:r>
              <a:rPr lang="en-US" dirty="0"/>
              <a:t>Store at 2-8°C. Specimens must be received and tested within 7 days of collection.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8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84DA-7AE6-4A3D-BC2B-CFC4E1B9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Current Testing CT DPH LAB</a:t>
            </a:r>
            <a:br>
              <a:rPr lang="en-US" dirty="0"/>
            </a:br>
            <a:r>
              <a:rPr lang="en-US" dirty="0"/>
              <a:t>Herpes Simplex Virus IgG Antibody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0463D-B903-407A-8F1E-E1CCFABE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Test Description: </a:t>
            </a:r>
            <a:r>
              <a:rPr lang="en-US" dirty="0"/>
              <a:t>Qualitative assay for the detection of IgG antibodies to herpes simplex virus (HSV) type 1 and type 2 in human serum. This test does not differentiate between type 1 or type 2. 	</a:t>
            </a:r>
          </a:p>
          <a:p>
            <a:r>
              <a:rPr lang="en-US" b="1" dirty="0"/>
              <a:t>Methodology: </a:t>
            </a:r>
            <a:r>
              <a:rPr lang="en-US" dirty="0"/>
              <a:t>Enzyme immunoassay (EIA) 	</a:t>
            </a:r>
          </a:p>
          <a:p>
            <a:r>
              <a:rPr lang="en-US" b="1" dirty="0"/>
              <a:t>Intended Use: </a:t>
            </a:r>
            <a:r>
              <a:rPr lang="en-US" dirty="0"/>
              <a:t>As an indication of past infection with herpes simplex virus to identify asymptomatic carriers.</a:t>
            </a:r>
          </a:p>
          <a:p>
            <a:r>
              <a:rPr lang="en-US" b="1" dirty="0"/>
              <a:t>Specimen Types: </a:t>
            </a:r>
            <a:r>
              <a:rPr lang="en-US" dirty="0"/>
              <a:t>Serum</a:t>
            </a:r>
          </a:p>
          <a:p>
            <a:r>
              <a:rPr lang="en-US" b="1" dirty="0"/>
              <a:t>Specimen Storage: </a:t>
            </a:r>
            <a:r>
              <a:rPr lang="en-US" dirty="0"/>
              <a:t>Store at 2-8°C. Specimens must be received within 2 days of collection. 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4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B618-BC45-4E80-978E-118F4517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Current Testing CT DPH LAB</a:t>
            </a:r>
            <a:br>
              <a:rPr lang="en-US" dirty="0"/>
            </a:br>
            <a:r>
              <a:rPr lang="en-US" dirty="0"/>
              <a:t>HIV/Hepatitis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8880-AB4B-4DD6-9557-4DA0C8A0D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 1/2 Antibody/Antigen Enzyme Immunoassay (EIA)</a:t>
            </a:r>
          </a:p>
          <a:p>
            <a:r>
              <a:rPr lang="en-US" dirty="0"/>
              <a:t>HIV 1 &amp; 2 Antibody Differentiation Assay (BioRad Geenius)</a:t>
            </a:r>
          </a:p>
          <a:p>
            <a:r>
              <a:rPr lang="en-US" dirty="0"/>
              <a:t>HIV-1 RNA Viral Load (plasma only)</a:t>
            </a:r>
          </a:p>
          <a:p>
            <a:r>
              <a:rPr lang="en-US" dirty="0"/>
              <a:t>Hepatitis C Antibody Enzyme Immunoassay (EIA)</a:t>
            </a:r>
          </a:p>
          <a:p>
            <a:r>
              <a:rPr lang="en-US" dirty="0"/>
              <a:t>Hepatitis C RNA Viral Load (serum and plasma)</a:t>
            </a:r>
          </a:p>
          <a:p>
            <a:r>
              <a:rPr lang="en-US" dirty="0"/>
              <a:t>Hepatitis B Surface Antibody Enzyme Immunoassay (EIA)</a:t>
            </a:r>
          </a:p>
          <a:p>
            <a:r>
              <a:rPr lang="en-US" dirty="0"/>
              <a:t>Hepatitis B Surface Antigen Enzyme Immunoassay (EIA) </a:t>
            </a:r>
          </a:p>
        </p:txBody>
      </p:sp>
    </p:spTree>
    <p:extLst>
      <p:ext uri="{BB962C8B-B14F-4D97-AF65-F5344CB8AC3E}">
        <p14:creationId xmlns:p14="http://schemas.microsoft.com/office/powerpoint/2010/main" val="327340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1266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Connecticut Department of Public  Health Laboratory STD Testing Services</vt:lpstr>
      <vt:lpstr>Virology/Serology/STDs Laboratory Section Phone: 860-920-6662    Fax: 860-920-6661</vt:lpstr>
      <vt:lpstr>PowerPoint Presentation</vt:lpstr>
      <vt:lpstr>Current Testing CT DPH LAB Chlamydia &amp; Gonorrhea Testing</vt:lpstr>
      <vt:lpstr>Current Testing CT DPH LAB Syphilis Testing- Screen &amp; Confirmation</vt:lpstr>
      <vt:lpstr>Current Testing CT DPH LAB Syphilis Testing- Screen &amp; Confirmation</vt:lpstr>
      <vt:lpstr>Current Testing CT DPH LAB Herpes Simple Virus (HSV) DNA Testing</vt:lpstr>
      <vt:lpstr>Current Testing CT DPH LAB Herpes Simplex Virus IgG Antibody Testing</vt:lpstr>
      <vt:lpstr>Current Testing CT DPH LAB HIV/Hepatitis Testing</vt:lpstr>
      <vt:lpstr>State of Connecticut Department of Public Health State Public Health Laboratory Website</vt:lpstr>
      <vt:lpstr>What Happens at the Lab</vt:lpstr>
      <vt:lpstr>Testing Laboratory Activity</vt:lpstr>
      <vt:lpstr>Syphilis Serology</vt:lpstr>
      <vt:lpstr>PowerPoint Presentation</vt:lpstr>
      <vt:lpstr>PowerPoint Presentation</vt:lpstr>
      <vt:lpstr>Traditional Syphilis Serology Testing Algorithm</vt:lpstr>
      <vt:lpstr>PowerPoint Presentation</vt:lpstr>
      <vt:lpstr>Reverse Syphilis Serology Testing Algorithm</vt:lpstr>
      <vt:lpstr>PowerPoint Presentation</vt:lpstr>
      <vt:lpstr>Advantages of a Reverse Syphilis Test Algorithm</vt:lpstr>
      <vt:lpstr>Upcoming Changes to STD Testing Services at the CT DPH Lab</vt:lpstr>
      <vt:lpstr>PowerPoint Presentation</vt:lpstr>
      <vt:lpstr>BioPlex 2200 Syphilis Total &amp; RPR Assay</vt:lpstr>
      <vt:lpstr>BioPlex 2200 Syphilis Total &amp; RPR Assay  Limitations and Considerations</vt:lpstr>
      <vt:lpstr>Anticipated Reverse Syphilis Test Algorithm at CT DPH Laboratory</vt:lpstr>
      <vt:lpstr>Anticipated HIV and HSV Test Changes</vt:lpstr>
      <vt:lpstr>Next Steps for BioPlex 2200 Testing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Department of Public  Health Laboratory STD Testing Services</dc:title>
  <dc:creator>Langer, Christina</dc:creator>
  <cp:lastModifiedBy>Langer, Christina</cp:lastModifiedBy>
  <cp:revision>63</cp:revision>
  <dcterms:created xsi:type="dcterms:W3CDTF">2021-10-08T19:37:54Z</dcterms:created>
  <dcterms:modified xsi:type="dcterms:W3CDTF">2021-10-28T16:26:15Z</dcterms:modified>
</cp:coreProperties>
</file>